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3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1"/>
  </p:notesMasterIdLst>
  <p:handoutMasterIdLst>
    <p:handoutMasterId r:id="rId22"/>
  </p:handoutMasterIdLst>
  <p:sldIdLst>
    <p:sldId id="355" r:id="rId5"/>
    <p:sldId id="280" r:id="rId6"/>
    <p:sldId id="369" r:id="rId7"/>
    <p:sldId id="370" r:id="rId8"/>
    <p:sldId id="371" r:id="rId9"/>
    <p:sldId id="372" r:id="rId10"/>
    <p:sldId id="358" r:id="rId11"/>
    <p:sldId id="368" r:id="rId12"/>
    <p:sldId id="373" r:id="rId13"/>
    <p:sldId id="362" r:id="rId14"/>
    <p:sldId id="360" r:id="rId15"/>
    <p:sldId id="375" r:id="rId16"/>
    <p:sldId id="376" r:id="rId17"/>
    <p:sldId id="364" r:id="rId18"/>
    <p:sldId id="300" r:id="rId19"/>
    <p:sldId id="277" r:id="rId20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FA"/>
    <a:srgbClr val="FFFFFA"/>
    <a:srgbClr val="FAFAFF"/>
    <a:srgbClr val="FAFFFF"/>
    <a:srgbClr val="FFFFFD"/>
    <a:srgbClr val="FFFDFF"/>
    <a:srgbClr val="FDFFFF"/>
    <a:srgbClr val="FFFFFE"/>
    <a:srgbClr val="FFFEFF"/>
    <a:srgbClr val="FE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701E8C-989E-3ED8-BF65-75B117BA9E31}" v="33" dt="2024-12-06T07:05:45.0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5852" autoAdjust="0"/>
  </p:normalViewPr>
  <p:slideViewPr>
    <p:cSldViewPr snapToGrid="0">
      <p:cViewPr varScale="1">
        <p:scale>
          <a:sx n="61" d="100"/>
          <a:sy n="61" d="100"/>
        </p:scale>
        <p:origin x="538" y="3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272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105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gs" Target="tags/tag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than Reißig" userId="S::jonathan.reissig@bcxp.de::04f6559b-130f-4419-920a-0aaca92b7ea7" providerId="AD" clId="Web-{56701E8C-989E-3ED8-BF65-75B117BA9E31}"/>
    <pc:docChg chg="modSld">
      <pc:chgData name="Jonathan Reißig" userId="S::jonathan.reissig@bcxp.de::04f6559b-130f-4419-920a-0aaca92b7ea7" providerId="AD" clId="Web-{56701E8C-989E-3ED8-BF65-75B117BA9E31}" dt="2024-12-06T07:05:45.066" v="30" actId="20577"/>
      <pc:docMkLst>
        <pc:docMk/>
      </pc:docMkLst>
      <pc:sldChg chg="modSp">
        <pc:chgData name="Jonathan Reißig" userId="S::jonathan.reissig@bcxp.de::04f6559b-130f-4419-920a-0aaca92b7ea7" providerId="AD" clId="Web-{56701E8C-989E-3ED8-BF65-75B117BA9E31}" dt="2024-12-06T07:02:00.511" v="13" actId="20577"/>
        <pc:sldMkLst>
          <pc:docMk/>
          <pc:sldMk cId="1762220507" sldId="358"/>
        </pc:sldMkLst>
        <pc:spChg chg="mod">
          <ac:chgData name="Jonathan Reißig" userId="S::jonathan.reissig@bcxp.de::04f6559b-130f-4419-920a-0aaca92b7ea7" providerId="AD" clId="Web-{56701E8C-989E-3ED8-BF65-75B117BA9E31}" dt="2024-12-06T07:02:00.511" v="13" actId="20577"/>
          <ac:spMkLst>
            <pc:docMk/>
            <pc:sldMk cId="1762220507" sldId="358"/>
            <ac:spMk id="5" creationId="{3C19AAF8-F917-4C1E-A9DC-E4A666CF0C43}"/>
          </ac:spMkLst>
        </pc:spChg>
      </pc:sldChg>
      <pc:sldChg chg="modSp">
        <pc:chgData name="Jonathan Reißig" userId="S::jonathan.reissig@bcxp.de::04f6559b-130f-4419-920a-0aaca92b7ea7" providerId="AD" clId="Web-{56701E8C-989E-3ED8-BF65-75B117BA9E31}" dt="2024-12-06T06:59:26.921" v="11"/>
        <pc:sldMkLst>
          <pc:docMk/>
          <pc:sldMk cId="3792632288" sldId="372"/>
        </pc:sldMkLst>
        <pc:spChg chg="mod">
          <ac:chgData name="Jonathan Reißig" userId="S::jonathan.reissig@bcxp.de::04f6559b-130f-4419-920a-0aaca92b7ea7" providerId="AD" clId="Web-{56701E8C-989E-3ED8-BF65-75B117BA9E31}" dt="2024-12-06T06:59:16.983" v="7" actId="20577"/>
          <ac:spMkLst>
            <pc:docMk/>
            <pc:sldMk cId="3792632288" sldId="372"/>
            <ac:spMk id="3" creationId="{0C0D63B3-3F4D-FEDA-EB7F-6BAFEF2AD838}"/>
          </ac:spMkLst>
        </pc:spChg>
        <pc:graphicFrameChg chg="mod modGraphic">
          <ac:chgData name="Jonathan Reißig" userId="S::jonathan.reissig@bcxp.de::04f6559b-130f-4419-920a-0aaca92b7ea7" providerId="AD" clId="Web-{56701E8C-989E-3ED8-BF65-75B117BA9E31}" dt="2024-12-06T06:59:26.921" v="11"/>
          <ac:graphicFrameMkLst>
            <pc:docMk/>
            <pc:sldMk cId="3792632288" sldId="372"/>
            <ac:graphicFrameMk id="15" creationId="{111A68D6-657C-E9C9-F522-C29CA376EEC8}"/>
          </ac:graphicFrameMkLst>
        </pc:graphicFrameChg>
      </pc:sldChg>
      <pc:sldChg chg="modSp">
        <pc:chgData name="Jonathan Reißig" userId="S::jonathan.reissig@bcxp.de::04f6559b-130f-4419-920a-0aaca92b7ea7" providerId="AD" clId="Web-{56701E8C-989E-3ED8-BF65-75B117BA9E31}" dt="2024-12-06T07:05:45.066" v="30" actId="20577"/>
        <pc:sldMkLst>
          <pc:docMk/>
          <pc:sldMk cId="3965219731" sldId="375"/>
        </pc:sldMkLst>
        <pc:spChg chg="mod">
          <ac:chgData name="Jonathan Reißig" userId="S::jonathan.reissig@bcxp.de::04f6559b-130f-4419-920a-0aaca92b7ea7" providerId="AD" clId="Web-{56701E8C-989E-3ED8-BF65-75B117BA9E31}" dt="2024-12-06T07:05:45.066" v="30" actId="20577"/>
          <ac:spMkLst>
            <pc:docMk/>
            <pc:sldMk cId="3965219731" sldId="375"/>
            <ac:spMk id="3" creationId="{41C2A19D-3D49-4694-B1AF-C1CE65E03313}"/>
          </ac:spMkLst>
        </pc:spChg>
      </pc:sldChg>
    </pc:docChg>
  </pc:docChgLst>
  <pc:docChgLst>
    <pc:chgData name="Jonathan Reißig" userId="S::jonathan.reissig@bcxp.de::04f6559b-130f-4419-920a-0aaca92b7ea7" providerId="AD" clId="Web-{9E09BA2A-6609-92EC-64DA-E2AA22EEBF1B}"/>
    <pc:docChg chg="modSld">
      <pc:chgData name="Jonathan Reißig" userId="S::jonathan.reissig@bcxp.de::04f6559b-130f-4419-920a-0aaca92b7ea7" providerId="AD" clId="Web-{9E09BA2A-6609-92EC-64DA-E2AA22EEBF1B}" dt="2024-05-31T09:34:05.249" v="8" actId="20577"/>
      <pc:docMkLst>
        <pc:docMk/>
      </pc:docMkLst>
      <pc:sldChg chg="modSp">
        <pc:chgData name="Jonathan Reißig" userId="S::jonathan.reissig@bcxp.de::04f6559b-130f-4419-920a-0aaca92b7ea7" providerId="AD" clId="Web-{9E09BA2A-6609-92EC-64DA-E2AA22EEBF1B}" dt="2024-05-31T09:34:05.249" v="8" actId="20577"/>
        <pc:sldMkLst>
          <pc:docMk/>
          <pc:sldMk cId="2335252760" sldId="280"/>
        </pc:sldMkLst>
        <pc:spChg chg="mod">
          <ac:chgData name="Jonathan Reißig" userId="S::jonathan.reissig@bcxp.de::04f6559b-130f-4419-920a-0aaca92b7ea7" providerId="AD" clId="Web-{9E09BA2A-6609-92EC-64DA-E2AA22EEBF1B}" dt="2024-05-31T09:34:05.249" v="8" actId="20577"/>
          <ac:spMkLst>
            <pc:docMk/>
            <pc:sldMk cId="2335252760" sldId="280"/>
            <ac:spMk id="7" creationId="{EF689022-1F47-4C81-9E71-6D111063786B}"/>
          </ac:spMkLst>
        </pc:spChg>
      </pc:sldChg>
    </pc:docChg>
  </pc:docChgLst>
  <pc:docChgLst>
    <pc:chgData name="Jonathan Reißig" userId="S::jonathan.reissig@bcxp.de::04f6559b-130f-4419-920a-0aaca92b7ea7" providerId="AD" clId="Web-{B80F6B97-7334-701A-1F94-1C79FFA03AB4}"/>
    <pc:docChg chg="modSld">
      <pc:chgData name="Jonathan Reißig" userId="S::jonathan.reissig@bcxp.de::04f6559b-130f-4419-920a-0aaca92b7ea7" providerId="AD" clId="Web-{B80F6B97-7334-701A-1F94-1C79FFA03AB4}" dt="2024-06-03T05:44:16.222" v="900"/>
      <pc:docMkLst>
        <pc:docMk/>
      </pc:docMkLst>
      <pc:sldChg chg="modNotes">
        <pc:chgData name="Jonathan Reißig" userId="S::jonathan.reissig@bcxp.de::04f6559b-130f-4419-920a-0aaca92b7ea7" providerId="AD" clId="Web-{B80F6B97-7334-701A-1F94-1C79FFA03AB4}" dt="2024-06-03T05:43:13.501" v="841"/>
        <pc:sldMkLst>
          <pc:docMk/>
          <pc:sldMk cId="1762220507" sldId="358"/>
        </pc:sldMkLst>
      </pc:sldChg>
      <pc:sldChg chg="modNotes">
        <pc:chgData name="Jonathan Reißig" userId="S::jonathan.reissig@bcxp.de::04f6559b-130f-4419-920a-0aaca92b7ea7" providerId="AD" clId="Web-{B80F6B97-7334-701A-1F94-1C79FFA03AB4}" dt="2024-06-03T05:04:16.041" v="238"/>
        <pc:sldMkLst>
          <pc:docMk/>
          <pc:sldMk cId="27580427" sldId="369"/>
        </pc:sldMkLst>
      </pc:sldChg>
      <pc:sldChg chg="modSp modNotes">
        <pc:chgData name="Jonathan Reißig" userId="S::jonathan.reissig@bcxp.de::04f6559b-130f-4419-920a-0aaca92b7ea7" providerId="AD" clId="Web-{B80F6B97-7334-701A-1F94-1C79FFA03AB4}" dt="2024-06-03T05:29:57.832" v="358"/>
        <pc:sldMkLst>
          <pc:docMk/>
          <pc:sldMk cId="1167780007" sldId="370"/>
        </pc:sldMkLst>
        <pc:spChg chg="mod">
          <ac:chgData name="Jonathan Reißig" userId="S::jonathan.reissig@bcxp.de::04f6559b-130f-4419-920a-0aaca92b7ea7" providerId="AD" clId="Web-{B80F6B97-7334-701A-1F94-1C79FFA03AB4}" dt="2024-06-03T04:29:58.977" v="17" actId="20577"/>
          <ac:spMkLst>
            <pc:docMk/>
            <pc:sldMk cId="1167780007" sldId="370"/>
            <ac:spMk id="6" creationId="{58EF4471-4BBB-AC9A-5E2B-05A8FD15E28A}"/>
          </ac:spMkLst>
        </pc:spChg>
      </pc:sldChg>
      <pc:sldChg chg="modSp modNotes">
        <pc:chgData name="Jonathan Reißig" userId="S::jonathan.reissig@bcxp.de::04f6559b-130f-4419-920a-0aaca92b7ea7" providerId="AD" clId="Web-{B80F6B97-7334-701A-1F94-1C79FFA03AB4}" dt="2024-06-03T05:31:53.945" v="432"/>
        <pc:sldMkLst>
          <pc:docMk/>
          <pc:sldMk cId="1400294371" sldId="371"/>
        </pc:sldMkLst>
        <pc:spChg chg="mod">
          <ac:chgData name="Jonathan Reißig" userId="S::jonathan.reissig@bcxp.de::04f6559b-130f-4419-920a-0aaca92b7ea7" providerId="AD" clId="Web-{B80F6B97-7334-701A-1F94-1C79FFA03AB4}" dt="2024-06-03T04:40:57.112" v="24" actId="20577"/>
          <ac:spMkLst>
            <pc:docMk/>
            <pc:sldMk cId="1400294371" sldId="371"/>
            <ac:spMk id="3" creationId="{4D65D05A-2480-7FEC-5676-B849AA543849}"/>
          </ac:spMkLst>
        </pc:spChg>
      </pc:sldChg>
      <pc:sldChg chg="modNotes">
        <pc:chgData name="Jonathan Reißig" userId="S::jonathan.reissig@bcxp.de::04f6559b-130f-4419-920a-0aaca92b7ea7" providerId="AD" clId="Web-{B80F6B97-7334-701A-1F94-1C79FFA03AB4}" dt="2024-06-03T05:38:12.677" v="587"/>
        <pc:sldMkLst>
          <pc:docMk/>
          <pc:sldMk cId="3792632288" sldId="372"/>
        </pc:sldMkLst>
      </pc:sldChg>
      <pc:sldChg chg="modNotes">
        <pc:chgData name="Jonathan Reißig" userId="S::jonathan.reissig@bcxp.de::04f6559b-130f-4419-920a-0aaca92b7ea7" providerId="AD" clId="Web-{B80F6B97-7334-701A-1F94-1C79FFA03AB4}" dt="2024-06-03T05:44:16.222" v="900"/>
        <pc:sldMkLst>
          <pc:docMk/>
          <pc:sldMk cId="3435603289" sldId="373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BEF249-33EB-4077-84EC-D01D946A1C5F}" type="doc">
      <dgm:prSet loTypeId="urn:microsoft.com/office/officeart/2005/8/layout/cycle1" loCatId="cycl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F9C8CBA-8F4B-4A00-99EB-D920636CE104}">
      <dgm:prSet phldrT="[Text]" custT="1"/>
      <dgm:spPr/>
      <dgm:t>
        <a:bodyPr/>
        <a:lstStyle/>
        <a:p>
          <a:r>
            <a:rPr lang="de-DE" sz="1200" b="1" dirty="0"/>
            <a:t>VALIDATE</a:t>
          </a:r>
        </a:p>
      </dgm:t>
    </dgm:pt>
    <dgm:pt modelId="{7812CBC2-3E23-42C6-BF08-AE6032B7F60A}" type="parTrans" cxnId="{83FB7067-8285-4660-8F5D-D0EF55F53198}">
      <dgm:prSet/>
      <dgm:spPr/>
      <dgm:t>
        <a:bodyPr/>
        <a:lstStyle/>
        <a:p>
          <a:endParaRPr lang="de-DE"/>
        </a:p>
      </dgm:t>
    </dgm:pt>
    <dgm:pt modelId="{213E0D37-AADE-4CEE-81AC-96E8CB2C8B0E}" type="sibTrans" cxnId="{83FB7067-8285-4660-8F5D-D0EF55F53198}">
      <dgm:prSet/>
      <dgm:spPr/>
      <dgm:t>
        <a:bodyPr/>
        <a:lstStyle/>
        <a:p>
          <a:endParaRPr lang="de-DE"/>
        </a:p>
      </dgm:t>
    </dgm:pt>
    <dgm:pt modelId="{FCC721BE-C63F-4A7C-BBF6-AF63064FE859}">
      <dgm:prSet phldrT="[Text]" custT="1"/>
      <dgm:spPr/>
      <dgm:t>
        <a:bodyPr/>
        <a:lstStyle/>
        <a:p>
          <a:r>
            <a:rPr lang="de-DE" sz="1200" b="1" dirty="0"/>
            <a:t>COMPILE</a:t>
          </a:r>
        </a:p>
      </dgm:t>
    </dgm:pt>
    <dgm:pt modelId="{DB7C0167-D66C-4C52-A49D-CF0A91E0443C}" type="parTrans" cxnId="{E236D150-7FFE-4AA3-BD12-47C1E80E3BB8}">
      <dgm:prSet/>
      <dgm:spPr/>
      <dgm:t>
        <a:bodyPr/>
        <a:lstStyle/>
        <a:p>
          <a:endParaRPr lang="de-DE"/>
        </a:p>
      </dgm:t>
    </dgm:pt>
    <dgm:pt modelId="{05846CB8-B347-42B0-9DDF-8ABF98162E82}" type="sibTrans" cxnId="{E236D150-7FFE-4AA3-BD12-47C1E80E3BB8}">
      <dgm:prSet/>
      <dgm:spPr/>
      <dgm:t>
        <a:bodyPr/>
        <a:lstStyle/>
        <a:p>
          <a:endParaRPr lang="de-DE"/>
        </a:p>
      </dgm:t>
    </dgm:pt>
    <dgm:pt modelId="{9F7085B0-B9C8-4027-8E38-2EF82D05C439}">
      <dgm:prSet phldrT="[Text]" custT="1"/>
      <dgm:spPr/>
      <dgm:t>
        <a:bodyPr/>
        <a:lstStyle/>
        <a:p>
          <a:r>
            <a:rPr lang="de-DE" sz="1200" b="1" dirty="0"/>
            <a:t>TEST</a:t>
          </a:r>
        </a:p>
      </dgm:t>
    </dgm:pt>
    <dgm:pt modelId="{22015498-3FA1-4431-A2C7-F82F5EBA3A3A}" type="parTrans" cxnId="{A01CE8D2-108C-4466-A854-DFA229D7AFDB}">
      <dgm:prSet/>
      <dgm:spPr/>
      <dgm:t>
        <a:bodyPr/>
        <a:lstStyle/>
        <a:p>
          <a:endParaRPr lang="de-DE"/>
        </a:p>
      </dgm:t>
    </dgm:pt>
    <dgm:pt modelId="{EBE7167A-5F75-445D-BA93-AB9124A4D715}" type="sibTrans" cxnId="{A01CE8D2-108C-4466-A854-DFA229D7AFDB}">
      <dgm:prSet/>
      <dgm:spPr/>
      <dgm:t>
        <a:bodyPr/>
        <a:lstStyle/>
        <a:p>
          <a:endParaRPr lang="de-DE"/>
        </a:p>
      </dgm:t>
    </dgm:pt>
    <dgm:pt modelId="{4D01CC58-8A04-40EE-AD39-6D92BBF91924}">
      <dgm:prSet phldrT="[Text]" custT="1"/>
      <dgm:spPr/>
      <dgm:t>
        <a:bodyPr/>
        <a:lstStyle/>
        <a:p>
          <a:r>
            <a:rPr lang="de-DE" sz="1200" b="1" dirty="0"/>
            <a:t>PACKAGE</a:t>
          </a:r>
        </a:p>
      </dgm:t>
    </dgm:pt>
    <dgm:pt modelId="{D7E3AAE4-4180-4E5B-8319-12C55964165D}" type="parTrans" cxnId="{77C49C81-E7A8-4538-B5CA-461F4FCB5B83}">
      <dgm:prSet/>
      <dgm:spPr/>
      <dgm:t>
        <a:bodyPr/>
        <a:lstStyle/>
        <a:p>
          <a:endParaRPr lang="de-DE"/>
        </a:p>
      </dgm:t>
    </dgm:pt>
    <dgm:pt modelId="{9C7C8FCC-2A62-4E3F-A999-739CCD5DB289}" type="sibTrans" cxnId="{77C49C81-E7A8-4538-B5CA-461F4FCB5B83}">
      <dgm:prSet/>
      <dgm:spPr/>
      <dgm:t>
        <a:bodyPr/>
        <a:lstStyle/>
        <a:p>
          <a:endParaRPr lang="de-DE"/>
        </a:p>
      </dgm:t>
    </dgm:pt>
    <dgm:pt modelId="{C2DCF0D5-C38E-48DD-A639-C2E7E35FC6CA}">
      <dgm:prSet phldrT="[Text]" custT="1"/>
      <dgm:spPr/>
      <dgm:t>
        <a:bodyPr/>
        <a:lstStyle/>
        <a:p>
          <a:r>
            <a:rPr lang="de-DE" sz="1200" b="1" dirty="0"/>
            <a:t>VERIFY</a:t>
          </a:r>
        </a:p>
      </dgm:t>
    </dgm:pt>
    <dgm:pt modelId="{4F848648-92B8-48FE-B77B-9A44843E5B18}" type="parTrans" cxnId="{0D2FC67B-E7D8-485E-BA1B-8B7B75A63D8D}">
      <dgm:prSet/>
      <dgm:spPr/>
      <dgm:t>
        <a:bodyPr/>
        <a:lstStyle/>
        <a:p>
          <a:endParaRPr lang="de-DE"/>
        </a:p>
      </dgm:t>
    </dgm:pt>
    <dgm:pt modelId="{EB3D601B-AE36-4055-8F2D-4271840BC2FA}" type="sibTrans" cxnId="{0D2FC67B-E7D8-485E-BA1B-8B7B75A63D8D}">
      <dgm:prSet/>
      <dgm:spPr/>
      <dgm:t>
        <a:bodyPr/>
        <a:lstStyle/>
        <a:p>
          <a:endParaRPr lang="de-DE"/>
        </a:p>
      </dgm:t>
    </dgm:pt>
    <dgm:pt modelId="{33170FFD-43DF-4686-A4E1-EF83FB0132FC}">
      <dgm:prSet phldrT="[Text]" custT="1"/>
      <dgm:spPr/>
      <dgm:t>
        <a:bodyPr/>
        <a:lstStyle/>
        <a:p>
          <a:r>
            <a:rPr lang="de-DE" sz="1200" b="1" dirty="0"/>
            <a:t>INSTALL</a:t>
          </a:r>
        </a:p>
      </dgm:t>
    </dgm:pt>
    <dgm:pt modelId="{747CA326-0A45-4FC5-AA24-2426C2B4AF4F}" type="parTrans" cxnId="{B58B6917-0DE5-4976-94B6-8706B6DA2C36}">
      <dgm:prSet/>
      <dgm:spPr/>
      <dgm:t>
        <a:bodyPr/>
        <a:lstStyle/>
        <a:p>
          <a:endParaRPr lang="de-DE"/>
        </a:p>
      </dgm:t>
    </dgm:pt>
    <dgm:pt modelId="{EE1E6C41-A5DC-4C94-8232-D393E3E6228D}" type="sibTrans" cxnId="{B58B6917-0DE5-4976-94B6-8706B6DA2C36}">
      <dgm:prSet/>
      <dgm:spPr/>
      <dgm:t>
        <a:bodyPr/>
        <a:lstStyle/>
        <a:p>
          <a:endParaRPr lang="de-DE"/>
        </a:p>
      </dgm:t>
    </dgm:pt>
    <dgm:pt modelId="{4838143E-9F9C-4A8E-A419-1B79F4698C2E}">
      <dgm:prSet phldrT="[Text]" custT="1"/>
      <dgm:spPr/>
      <dgm:t>
        <a:bodyPr/>
        <a:lstStyle/>
        <a:p>
          <a:r>
            <a:rPr lang="de-DE" sz="1200" b="1" dirty="0"/>
            <a:t>DEPLOY</a:t>
          </a:r>
        </a:p>
      </dgm:t>
    </dgm:pt>
    <dgm:pt modelId="{92DA97E8-1B03-49C7-85E5-809BB308A735}" type="parTrans" cxnId="{761D6763-CBD2-4A29-9969-09AC519DA740}">
      <dgm:prSet/>
      <dgm:spPr/>
      <dgm:t>
        <a:bodyPr/>
        <a:lstStyle/>
        <a:p>
          <a:endParaRPr lang="de-DE"/>
        </a:p>
      </dgm:t>
    </dgm:pt>
    <dgm:pt modelId="{3ADF5384-F780-4157-9745-3925F57F5225}" type="sibTrans" cxnId="{761D6763-CBD2-4A29-9969-09AC519DA740}">
      <dgm:prSet/>
      <dgm:spPr/>
      <dgm:t>
        <a:bodyPr/>
        <a:lstStyle/>
        <a:p>
          <a:endParaRPr lang="de-DE"/>
        </a:p>
      </dgm:t>
    </dgm:pt>
    <dgm:pt modelId="{875E1F44-A6AE-4DAA-962A-511DF675F765}" type="pres">
      <dgm:prSet presAssocID="{ACBEF249-33EB-4077-84EC-D01D946A1C5F}" presName="cycle" presStyleCnt="0">
        <dgm:presLayoutVars>
          <dgm:dir/>
          <dgm:resizeHandles val="exact"/>
        </dgm:presLayoutVars>
      </dgm:prSet>
      <dgm:spPr/>
    </dgm:pt>
    <dgm:pt modelId="{C3190FFF-D798-411D-9F0A-8380C5CBE9E2}" type="pres">
      <dgm:prSet presAssocID="{FF9C8CBA-8F4B-4A00-99EB-D920636CE104}" presName="dummy" presStyleCnt="0"/>
      <dgm:spPr/>
    </dgm:pt>
    <dgm:pt modelId="{6E824C46-FA42-40DC-8E0E-7B691CF61A11}" type="pres">
      <dgm:prSet presAssocID="{FF9C8CBA-8F4B-4A00-99EB-D920636CE104}" presName="node" presStyleLbl="revTx" presStyleIdx="0" presStyleCnt="7">
        <dgm:presLayoutVars>
          <dgm:bulletEnabled val="1"/>
        </dgm:presLayoutVars>
      </dgm:prSet>
      <dgm:spPr/>
    </dgm:pt>
    <dgm:pt modelId="{E214F07C-8011-4F69-8286-0A08A7E5B310}" type="pres">
      <dgm:prSet presAssocID="{213E0D37-AADE-4CEE-81AC-96E8CB2C8B0E}" presName="sibTrans" presStyleLbl="node1" presStyleIdx="0" presStyleCnt="7"/>
      <dgm:spPr/>
    </dgm:pt>
    <dgm:pt modelId="{9CECD70F-D286-4ECA-8DCD-7E57429C3857}" type="pres">
      <dgm:prSet presAssocID="{FCC721BE-C63F-4A7C-BBF6-AF63064FE859}" presName="dummy" presStyleCnt="0"/>
      <dgm:spPr/>
    </dgm:pt>
    <dgm:pt modelId="{824A4887-C708-415C-9F8B-288109A440C8}" type="pres">
      <dgm:prSet presAssocID="{FCC721BE-C63F-4A7C-BBF6-AF63064FE859}" presName="node" presStyleLbl="revTx" presStyleIdx="1" presStyleCnt="7">
        <dgm:presLayoutVars>
          <dgm:bulletEnabled val="1"/>
        </dgm:presLayoutVars>
      </dgm:prSet>
      <dgm:spPr/>
    </dgm:pt>
    <dgm:pt modelId="{ADC8B7F9-939F-42DC-849E-91DEA1E72A90}" type="pres">
      <dgm:prSet presAssocID="{05846CB8-B347-42B0-9DDF-8ABF98162E82}" presName="sibTrans" presStyleLbl="node1" presStyleIdx="1" presStyleCnt="7"/>
      <dgm:spPr/>
    </dgm:pt>
    <dgm:pt modelId="{CC21A252-506B-42CB-864F-9734F803C976}" type="pres">
      <dgm:prSet presAssocID="{9F7085B0-B9C8-4027-8E38-2EF82D05C439}" presName="dummy" presStyleCnt="0"/>
      <dgm:spPr/>
    </dgm:pt>
    <dgm:pt modelId="{F92354DE-0C71-4A7D-A52B-F7B225422FB8}" type="pres">
      <dgm:prSet presAssocID="{9F7085B0-B9C8-4027-8E38-2EF82D05C439}" presName="node" presStyleLbl="revTx" presStyleIdx="2" presStyleCnt="7">
        <dgm:presLayoutVars>
          <dgm:bulletEnabled val="1"/>
        </dgm:presLayoutVars>
      </dgm:prSet>
      <dgm:spPr/>
    </dgm:pt>
    <dgm:pt modelId="{FDF41058-EB65-462F-9138-1646401061DC}" type="pres">
      <dgm:prSet presAssocID="{EBE7167A-5F75-445D-BA93-AB9124A4D715}" presName="sibTrans" presStyleLbl="node1" presStyleIdx="2" presStyleCnt="7"/>
      <dgm:spPr/>
    </dgm:pt>
    <dgm:pt modelId="{876BB9A2-1440-44FD-8FB9-B96FA71459EE}" type="pres">
      <dgm:prSet presAssocID="{4D01CC58-8A04-40EE-AD39-6D92BBF91924}" presName="dummy" presStyleCnt="0"/>
      <dgm:spPr/>
    </dgm:pt>
    <dgm:pt modelId="{62C68003-1F62-44A3-87C2-2045FE739DFD}" type="pres">
      <dgm:prSet presAssocID="{4D01CC58-8A04-40EE-AD39-6D92BBF91924}" presName="node" presStyleLbl="revTx" presStyleIdx="3" presStyleCnt="7">
        <dgm:presLayoutVars>
          <dgm:bulletEnabled val="1"/>
        </dgm:presLayoutVars>
      </dgm:prSet>
      <dgm:spPr/>
    </dgm:pt>
    <dgm:pt modelId="{6205D750-A4EB-4E43-94BC-35672D114107}" type="pres">
      <dgm:prSet presAssocID="{9C7C8FCC-2A62-4E3F-A999-739CCD5DB289}" presName="sibTrans" presStyleLbl="node1" presStyleIdx="3" presStyleCnt="7"/>
      <dgm:spPr/>
    </dgm:pt>
    <dgm:pt modelId="{95706A58-2B7D-4351-B428-A4AE4AA38BEA}" type="pres">
      <dgm:prSet presAssocID="{C2DCF0D5-C38E-48DD-A639-C2E7E35FC6CA}" presName="dummy" presStyleCnt="0"/>
      <dgm:spPr/>
    </dgm:pt>
    <dgm:pt modelId="{80CA8610-050E-4B93-A884-69821BA2ECC1}" type="pres">
      <dgm:prSet presAssocID="{C2DCF0D5-C38E-48DD-A639-C2E7E35FC6CA}" presName="node" presStyleLbl="revTx" presStyleIdx="4" presStyleCnt="7">
        <dgm:presLayoutVars>
          <dgm:bulletEnabled val="1"/>
        </dgm:presLayoutVars>
      </dgm:prSet>
      <dgm:spPr/>
    </dgm:pt>
    <dgm:pt modelId="{8AD77F6A-7866-47F5-AABD-B75618E6FFED}" type="pres">
      <dgm:prSet presAssocID="{EB3D601B-AE36-4055-8F2D-4271840BC2FA}" presName="sibTrans" presStyleLbl="node1" presStyleIdx="4" presStyleCnt="7"/>
      <dgm:spPr/>
    </dgm:pt>
    <dgm:pt modelId="{8378D70F-6267-41D1-AFE2-A781AF217368}" type="pres">
      <dgm:prSet presAssocID="{33170FFD-43DF-4686-A4E1-EF83FB0132FC}" presName="dummy" presStyleCnt="0"/>
      <dgm:spPr/>
    </dgm:pt>
    <dgm:pt modelId="{AB47DE93-49D7-4791-8D71-8C55E797526C}" type="pres">
      <dgm:prSet presAssocID="{33170FFD-43DF-4686-A4E1-EF83FB0132FC}" presName="node" presStyleLbl="revTx" presStyleIdx="5" presStyleCnt="7">
        <dgm:presLayoutVars>
          <dgm:bulletEnabled val="1"/>
        </dgm:presLayoutVars>
      </dgm:prSet>
      <dgm:spPr/>
    </dgm:pt>
    <dgm:pt modelId="{FA963BC4-2E9F-4C13-95E6-49EA084B9F84}" type="pres">
      <dgm:prSet presAssocID="{EE1E6C41-A5DC-4C94-8232-D393E3E6228D}" presName="sibTrans" presStyleLbl="node1" presStyleIdx="5" presStyleCnt="7"/>
      <dgm:spPr/>
    </dgm:pt>
    <dgm:pt modelId="{B5ADE5F4-3EE9-409F-B455-9C5BC3E5580A}" type="pres">
      <dgm:prSet presAssocID="{4838143E-9F9C-4A8E-A419-1B79F4698C2E}" presName="dummy" presStyleCnt="0"/>
      <dgm:spPr/>
    </dgm:pt>
    <dgm:pt modelId="{2DC2E2AF-1C5B-4E5D-BBB5-63A43B4FF48B}" type="pres">
      <dgm:prSet presAssocID="{4838143E-9F9C-4A8E-A419-1B79F4698C2E}" presName="node" presStyleLbl="revTx" presStyleIdx="6" presStyleCnt="7">
        <dgm:presLayoutVars>
          <dgm:bulletEnabled val="1"/>
        </dgm:presLayoutVars>
      </dgm:prSet>
      <dgm:spPr/>
    </dgm:pt>
    <dgm:pt modelId="{AF2CDD29-052F-4E72-9F4F-58759A28ACA3}" type="pres">
      <dgm:prSet presAssocID="{3ADF5384-F780-4157-9745-3925F57F5225}" presName="sibTrans" presStyleLbl="node1" presStyleIdx="6" presStyleCnt="7"/>
      <dgm:spPr/>
    </dgm:pt>
  </dgm:ptLst>
  <dgm:cxnLst>
    <dgm:cxn modelId="{A4F54D0E-2034-45CE-9A2B-3DBE31B00FBC}" type="presOf" srcId="{33170FFD-43DF-4686-A4E1-EF83FB0132FC}" destId="{AB47DE93-49D7-4791-8D71-8C55E797526C}" srcOrd="0" destOrd="0" presId="urn:microsoft.com/office/officeart/2005/8/layout/cycle1"/>
    <dgm:cxn modelId="{B58B6917-0DE5-4976-94B6-8706B6DA2C36}" srcId="{ACBEF249-33EB-4077-84EC-D01D946A1C5F}" destId="{33170FFD-43DF-4686-A4E1-EF83FB0132FC}" srcOrd="5" destOrd="0" parTransId="{747CA326-0A45-4FC5-AA24-2426C2B4AF4F}" sibTransId="{EE1E6C41-A5DC-4C94-8232-D393E3E6228D}"/>
    <dgm:cxn modelId="{A86DBD1A-180B-449A-A07D-86DDEAB369EE}" type="presOf" srcId="{9F7085B0-B9C8-4027-8E38-2EF82D05C439}" destId="{F92354DE-0C71-4A7D-A52B-F7B225422FB8}" srcOrd="0" destOrd="0" presId="urn:microsoft.com/office/officeart/2005/8/layout/cycle1"/>
    <dgm:cxn modelId="{DB4BFF35-6F01-4781-AB01-74EBB2C4E2E9}" type="presOf" srcId="{C2DCF0D5-C38E-48DD-A639-C2E7E35FC6CA}" destId="{80CA8610-050E-4B93-A884-69821BA2ECC1}" srcOrd="0" destOrd="0" presId="urn:microsoft.com/office/officeart/2005/8/layout/cycle1"/>
    <dgm:cxn modelId="{1904AF3E-B43D-4F41-A49B-5C34867BE88E}" type="presOf" srcId="{EB3D601B-AE36-4055-8F2D-4271840BC2FA}" destId="{8AD77F6A-7866-47F5-AABD-B75618E6FFED}" srcOrd="0" destOrd="0" presId="urn:microsoft.com/office/officeart/2005/8/layout/cycle1"/>
    <dgm:cxn modelId="{761D6763-CBD2-4A29-9969-09AC519DA740}" srcId="{ACBEF249-33EB-4077-84EC-D01D946A1C5F}" destId="{4838143E-9F9C-4A8E-A419-1B79F4698C2E}" srcOrd="6" destOrd="0" parTransId="{92DA97E8-1B03-49C7-85E5-809BB308A735}" sibTransId="{3ADF5384-F780-4157-9745-3925F57F5225}"/>
    <dgm:cxn modelId="{AD470E65-EE9B-46A6-84EB-742CD52CCC97}" type="presOf" srcId="{9C7C8FCC-2A62-4E3F-A999-739CCD5DB289}" destId="{6205D750-A4EB-4E43-94BC-35672D114107}" srcOrd="0" destOrd="0" presId="urn:microsoft.com/office/officeart/2005/8/layout/cycle1"/>
    <dgm:cxn modelId="{D8DCC945-7574-44BF-8028-E717ACF6A97D}" type="presOf" srcId="{ACBEF249-33EB-4077-84EC-D01D946A1C5F}" destId="{875E1F44-A6AE-4DAA-962A-511DF675F765}" srcOrd="0" destOrd="0" presId="urn:microsoft.com/office/officeart/2005/8/layout/cycle1"/>
    <dgm:cxn modelId="{83FB7067-8285-4660-8F5D-D0EF55F53198}" srcId="{ACBEF249-33EB-4077-84EC-D01D946A1C5F}" destId="{FF9C8CBA-8F4B-4A00-99EB-D920636CE104}" srcOrd="0" destOrd="0" parTransId="{7812CBC2-3E23-42C6-BF08-AE6032B7F60A}" sibTransId="{213E0D37-AADE-4CEE-81AC-96E8CB2C8B0E}"/>
    <dgm:cxn modelId="{66287268-BA08-4D0E-B6B0-257B6E5CC36A}" type="presOf" srcId="{213E0D37-AADE-4CEE-81AC-96E8CB2C8B0E}" destId="{E214F07C-8011-4F69-8286-0A08A7E5B310}" srcOrd="0" destOrd="0" presId="urn:microsoft.com/office/officeart/2005/8/layout/cycle1"/>
    <dgm:cxn modelId="{E236D150-7FFE-4AA3-BD12-47C1E80E3BB8}" srcId="{ACBEF249-33EB-4077-84EC-D01D946A1C5F}" destId="{FCC721BE-C63F-4A7C-BBF6-AF63064FE859}" srcOrd="1" destOrd="0" parTransId="{DB7C0167-D66C-4C52-A49D-CF0A91E0443C}" sibTransId="{05846CB8-B347-42B0-9DDF-8ABF98162E82}"/>
    <dgm:cxn modelId="{0D2FC67B-E7D8-485E-BA1B-8B7B75A63D8D}" srcId="{ACBEF249-33EB-4077-84EC-D01D946A1C5F}" destId="{C2DCF0D5-C38E-48DD-A639-C2E7E35FC6CA}" srcOrd="4" destOrd="0" parTransId="{4F848648-92B8-48FE-B77B-9A44843E5B18}" sibTransId="{EB3D601B-AE36-4055-8F2D-4271840BC2FA}"/>
    <dgm:cxn modelId="{87ECD47D-3AA4-4C99-B633-C9B6F8C72EBC}" type="presOf" srcId="{3ADF5384-F780-4157-9745-3925F57F5225}" destId="{AF2CDD29-052F-4E72-9F4F-58759A28ACA3}" srcOrd="0" destOrd="0" presId="urn:microsoft.com/office/officeart/2005/8/layout/cycle1"/>
    <dgm:cxn modelId="{610B3280-0D76-451E-A240-4385B68BE453}" type="presOf" srcId="{EE1E6C41-A5DC-4C94-8232-D393E3E6228D}" destId="{FA963BC4-2E9F-4C13-95E6-49EA084B9F84}" srcOrd="0" destOrd="0" presId="urn:microsoft.com/office/officeart/2005/8/layout/cycle1"/>
    <dgm:cxn modelId="{5E556181-C5A0-4F6E-9346-59C1674E0E6A}" type="presOf" srcId="{05846CB8-B347-42B0-9DDF-8ABF98162E82}" destId="{ADC8B7F9-939F-42DC-849E-91DEA1E72A90}" srcOrd="0" destOrd="0" presId="urn:microsoft.com/office/officeart/2005/8/layout/cycle1"/>
    <dgm:cxn modelId="{77C49C81-E7A8-4538-B5CA-461F4FCB5B83}" srcId="{ACBEF249-33EB-4077-84EC-D01D946A1C5F}" destId="{4D01CC58-8A04-40EE-AD39-6D92BBF91924}" srcOrd="3" destOrd="0" parTransId="{D7E3AAE4-4180-4E5B-8319-12C55964165D}" sibTransId="{9C7C8FCC-2A62-4E3F-A999-739CCD5DB289}"/>
    <dgm:cxn modelId="{6E1C3B85-2F65-4274-AE02-65AC5BB14B07}" type="presOf" srcId="{FF9C8CBA-8F4B-4A00-99EB-D920636CE104}" destId="{6E824C46-FA42-40DC-8E0E-7B691CF61A11}" srcOrd="0" destOrd="0" presId="urn:microsoft.com/office/officeart/2005/8/layout/cycle1"/>
    <dgm:cxn modelId="{8F126197-D2AA-4B61-9A20-C5EB63A962DB}" type="presOf" srcId="{EBE7167A-5F75-445D-BA93-AB9124A4D715}" destId="{FDF41058-EB65-462F-9138-1646401061DC}" srcOrd="0" destOrd="0" presId="urn:microsoft.com/office/officeart/2005/8/layout/cycle1"/>
    <dgm:cxn modelId="{63DF28AA-BF97-4AA1-99D7-51C785077AC0}" type="presOf" srcId="{4838143E-9F9C-4A8E-A419-1B79F4698C2E}" destId="{2DC2E2AF-1C5B-4E5D-BBB5-63A43B4FF48B}" srcOrd="0" destOrd="0" presId="urn:microsoft.com/office/officeart/2005/8/layout/cycle1"/>
    <dgm:cxn modelId="{3A0F3CD0-8352-47F2-8E24-F6C2B2F7B4D6}" type="presOf" srcId="{FCC721BE-C63F-4A7C-BBF6-AF63064FE859}" destId="{824A4887-C708-415C-9F8B-288109A440C8}" srcOrd="0" destOrd="0" presId="urn:microsoft.com/office/officeart/2005/8/layout/cycle1"/>
    <dgm:cxn modelId="{A01CE8D2-108C-4466-A854-DFA229D7AFDB}" srcId="{ACBEF249-33EB-4077-84EC-D01D946A1C5F}" destId="{9F7085B0-B9C8-4027-8E38-2EF82D05C439}" srcOrd="2" destOrd="0" parTransId="{22015498-3FA1-4431-A2C7-F82F5EBA3A3A}" sibTransId="{EBE7167A-5F75-445D-BA93-AB9124A4D715}"/>
    <dgm:cxn modelId="{251776ED-C510-4D00-8882-D73A65340873}" type="presOf" srcId="{4D01CC58-8A04-40EE-AD39-6D92BBF91924}" destId="{62C68003-1F62-44A3-87C2-2045FE739DFD}" srcOrd="0" destOrd="0" presId="urn:microsoft.com/office/officeart/2005/8/layout/cycle1"/>
    <dgm:cxn modelId="{CA121649-A269-44B5-9011-97FA26052B74}" type="presParOf" srcId="{875E1F44-A6AE-4DAA-962A-511DF675F765}" destId="{C3190FFF-D798-411D-9F0A-8380C5CBE9E2}" srcOrd="0" destOrd="0" presId="urn:microsoft.com/office/officeart/2005/8/layout/cycle1"/>
    <dgm:cxn modelId="{7DEC7005-8039-490B-8855-B1974DAB1730}" type="presParOf" srcId="{875E1F44-A6AE-4DAA-962A-511DF675F765}" destId="{6E824C46-FA42-40DC-8E0E-7B691CF61A11}" srcOrd="1" destOrd="0" presId="urn:microsoft.com/office/officeart/2005/8/layout/cycle1"/>
    <dgm:cxn modelId="{0EC7CE99-9D1D-4482-93C0-ED1E6416ED73}" type="presParOf" srcId="{875E1F44-A6AE-4DAA-962A-511DF675F765}" destId="{E214F07C-8011-4F69-8286-0A08A7E5B310}" srcOrd="2" destOrd="0" presId="urn:microsoft.com/office/officeart/2005/8/layout/cycle1"/>
    <dgm:cxn modelId="{7887D377-DA60-42FF-A584-547FAD5C7185}" type="presParOf" srcId="{875E1F44-A6AE-4DAA-962A-511DF675F765}" destId="{9CECD70F-D286-4ECA-8DCD-7E57429C3857}" srcOrd="3" destOrd="0" presId="urn:microsoft.com/office/officeart/2005/8/layout/cycle1"/>
    <dgm:cxn modelId="{F5005DEA-BAE6-4461-BA04-2CBDB31FFA82}" type="presParOf" srcId="{875E1F44-A6AE-4DAA-962A-511DF675F765}" destId="{824A4887-C708-415C-9F8B-288109A440C8}" srcOrd="4" destOrd="0" presId="urn:microsoft.com/office/officeart/2005/8/layout/cycle1"/>
    <dgm:cxn modelId="{80B7E393-780B-47D4-AC3B-C18A4D8F74D1}" type="presParOf" srcId="{875E1F44-A6AE-4DAA-962A-511DF675F765}" destId="{ADC8B7F9-939F-42DC-849E-91DEA1E72A90}" srcOrd="5" destOrd="0" presId="urn:microsoft.com/office/officeart/2005/8/layout/cycle1"/>
    <dgm:cxn modelId="{ACACA68E-BD1D-4CC0-BE5A-CD220F385F8F}" type="presParOf" srcId="{875E1F44-A6AE-4DAA-962A-511DF675F765}" destId="{CC21A252-506B-42CB-864F-9734F803C976}" srcOrd="6" destOrd="0" presId="urn:microsoft.com/office/officeart/2005/8/layout/cycle1"/>
    <dgm:cxn modelId="{47C18AE0-24AB-479E-9435-72F6A9E20872}" type="presParOf" srcId="{875E1F44-A6AE-4DAA-962A-511DF675F765}" destId="{F92354DE-0C71-4A7D-A52B-F7B225422FB8}" srcOrd="7" destOrd="0" presId="urn:microsoft.com/office/officeart/2005/8/layout/cycle1"/>
    <dgm:cxn modelId="{0FBFDD50-C7E1-4FD3-B248-3C63E1EE40CA}" type="presParOf" srcId="{875E1F44-A6AE-4DAA-962A-511DF675F765}" destId="{FDF41058-EB65-462F-9138-1646401061DC}" srcOrd="8" destOrd="0" presId="urn:microsoft.com/office/officeart/2005/8/layout/cycle1"/>
    <dgm:cxn modelId="{5E23F378-A07E-4709-A199-12850A44FA7C}" type="presParOf" srcId="{875E1F44-A6AE-4DAA-962A-511DF675F765}" destId="{876BB9A2-1440-44FD-8FB9-B96FA71459EE}" srcOrd="9" destOrd="0" presId="urn:microsoft.com/office/officeart/2005/8/layout/cycle1"/>
    <dgm:cxn modelId="{1C925E9C-FF1C-457D-B529-C0028DE9D796}" type="presParOf" srcId="{875E1F44-A6AE-4DAA-962A-511DF675F765}" destId="{62C68003-1F62-44A3-87C2-2045FE739DFD}" srcOrd="10" destOrd="0" presId="urn:microsoft.com/office/officeart/2005/8/layout/cycle1"/>
    <dgm:cxn modelId="{18195F66-11E2-44BC-AED8-D366C0596381}" type="presParOf" srcId="{875E1F44-A6AE-4DAA-962A-511DF675F765}" destId="{6205D750-A4EB-4E43-94BC-35672D114107}" srcOrd="11" destOrd="0" presId="urn:microsoft.com/office/officeart/2005/8/layout/cycle1"/>
    <dgm:cxn modelId="{D9CF90B6-F473-4DFD-BD02-3ED48B7E9179}" type="presParOf" srcId="{875E1F44-A6AE-4DAA-962A-511DF675F765}" destId="{95706A58-2B7D-4351-B428-A4AE4AA38BEA}" srcOrd="12" destOrd="0" presId="urn:microsoft.com/office/officeart/2005/8/layout/cycle1"/>
    <dgm:cxn modelId="{B0559F8E-77E3-4F5B-A3B3-E5349A4957ED}" type="presParOf" srcId="{875E1F44-A6AE-4DAA-962A-511DF675F765}" destId="{80CA8610-050E-4B93-A884-69821BA2ECC1}" srcOrd="13" destOrd="0" presId="urn:microsoft.com/office/officeart/2005/8/layout/cycle1"/>
    <dgm:cxn modelId="{CDC432B1-6515-4502-895A-2EED19E5165D}" type="presParOf" srcId="{875E1F44-A6AE-4DAA-962A-511DF675F765}" destId="{8AD77F6A-7866-47F5-AABD-B75618E6FFED}" srcOrd="14" destOrd="0" presId="urn:microsoft.com/office/officeart/2005/8/layout/cycle1"/>
    <dgm:cxn modelId="{29EB3619-09B2-4EFC-B700-62224681E7EF}" type="presParOf" srcId="{875E1F44-A6AE-4DAA-962A-511DF675F765}" destId="{8378D70F-6267-41D1-AFE2-A781AF217368}" srcOrd="15" destOrd="0" presId="urn:microsoft.com/office/officeart/2005/8/layout/cycle1"/>
    <dgm:cxn modelId="{2A3CDF1D-5CEE-497B-87DF-46228FBC179A}" type="presParOf" srcId="{875E1F44-A6AE-4DAA-962A-511DF675F765}" destId="{AB47DE93-49D7-4791-8D71-8C55E797526C}" srcOrd="16" destOrd="0" presId="urn:microsoft.com/office/officeart/2005/8/layout/cycle1"/>
    <dgm:cxn modelId="{9DE1C15D-74DE-447E-BAF2-096A73AD8E1F}" type="presParOf" srcId="{875E1F44-A6AE-4DAA-962A-511DF675F765}" destId="{FA963BC4-2E9F-4C13-95E6-49EA084B9F84}" srcOrd="17" destOrd="0" presId="urn:microsoft.com/office/officeart/2005/8/layout/cycle1"/>
    <dgm:cxn modelId="{8CFFFADF-2E39-4C74-80FA-159E9EDEF951}" type="presParOf" srcId="{875E1F44-A6AE-4DAA-962A-511DF675F765}" destId="{B5ADE5F4-3EE9-409F-B455-9C5BC3E5580A}" srcOrd="18" destOrd="0" presId="urn:microsoft.com/office/officeart/2005/8/layout/cycle1"/>
    <dgm:cxn modelId="{5EABE720-DBBA-4E58-A59B-822E0819560D}" type="presParOf" srcId="{875E1F44-A6AE-4DAA-962A-511DF675F765}" destId="{2DC2E2AF-1C5B-4E5D-BBB5-63A43B4FF48B}" srcOrd="19" destOrd="0" presId="urn:microsoft.com/office/officeart/2005/8/layout/cycle1"/>
    <dgm:cxn modelId="{23A600BC-936A-4B7A-856E-4E0D31B93646}" type="presParOf" srcId="{875E1F44-A6AE-4DAA-962A-511DF675F765}" destId="{AF2CDD29-052F-4E72-9F4F-58759A28ACA3}" srcOrd="20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824C46-FA42-40DC-8E0E-7B691CF61A11}">
      <dsp:nvSpPr>
        <dsp:cNvPr id="0" name=""/>
        <dsp:cNvSpPr/>
      </dsp:nvSpPr>
      <dsp:spPr>
        <a:xfrm>
          <a:off x="4475805" y="269"/>
          <a:ext cx="956566" cy="95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VALIDATE</a:t>
          </a:r>
        </a:p>
      </dsp:txBody>
      <dsp:txXfrm>
        <a:off x="4475805" y="269"/>
        <a:ext cx="956566" cy="956566"/>
      </dsp:txXfrm>
    </dsp:sp>
    <dsp:sp modelId="{E214F07C-8011-4F69-8286-0A08A7E5B310}">
      <dsp:nvSpPr>
        <dsp:cNvPr id="0" name=""/>
        <dsp:cNvSpPr/>
      </dsp:nvSpPr>
      <dsp:spPr>
        <a:xfrm>
          <a:off x="1485575" y="50882"/>
          <a:ext cx="4960220" cy="4960220"/>
        </a:xfrm>
        <a:prstGeom prst="circularArrow">
          <a:avLst>
            <a:gd name="adj1" fmla="val 3761"/>
            <a:gd name="adj2" fmla="val 234621"/>
            <a:gd name="adj3" fmla="val 19827894"/>
            <a:gd name="adj4" fmla="val 18604717"/>
            <a:gd name="adj5" fmla="val 438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24A4887-C708-415C-9F8B-288109A440C8}">
      <dsp:nvSpPr>
        <dsp:cNvPr id="0" name=""/>
        <dsp:cNvSpPr/>
      </dsp:nvSpPr>
      <dsp:spPr>
        <a:xfrm>
          <a:off x="5708322" y="1545798"/>
          <a:ext cx="956566" cy="95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COMPILE</a:t>
          </a:r>
        </a:p>
      </dsp:txBody>
      <dsp:txXfrm>
        <a:off x="5708322" y="1545798"/>
        <a:ext cx="956566" cy="956566"/>
      </dsp:txXfrm>
    </dsp:sp>
    <dsp:sp modelId="{ADC8B7F9-939F-42DC-849E-91DEA1E72A90}">
      <dsp:nvSpPr>
        <dsp:cNvPr id="0" name=""/>
        <dsp:cNvSpPr/>
      </dsp:nvSpPr>
      <dsp:spPr>
        <a:xfrm>
          <a:off x="1485575" y="50882"/>
          <a:ext cx="4960220" cy="4960220"/>
        </a:xfrm>
        <a:prstGeom prst="circularArrow">
          <a:avLst>
            <a:gd name="adj1" fmla="val 3761"/>
            <a:gd name="adj2" fmla="val 234621"/>
            <a:gd name="adj3" fmla="val 1231007"/>
            <a:gd name="adj4" fmla="val 21556798"/>
            <a:gd name="adj5" fmla="val 438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92354DE-0C71-4A7D-A52B-F7B225422FB8}">
      <dsp:nvSpPr>
        <dsp:cNvPr id="0" name=""/>
        <dsp:cNvSpPr/>
      </dsp:nvSpPr>
      <dsp:spPr>
        <a:xfrm>
          <a:off x="5268442" y="3473040"/>
          <a:ext cx="956566" cy="95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TEST</a:t>
          </a:r>
        </a:p>
      </dsp:txBody>
      <dsp:txXfrm>
        <a:off x="5268442" y="3473040"/>
        <a:ext cx="956566" cy="956566"/>
      </dsp:txXfrm>
    </dsp:sp>
    <dsp:sp modelId="{FDF41058-EB65-462F-9138-1646401061DC}">
      <dsp:nvSpPr>
        <dsp:cNvPr id="0" name=""/>
        <dsp:cNvSpPr/>
      </dsp:nvSpPr>
      <dsp:spPr>
        <a:xfrm>
          <a:off x="1485575" y="50882"/>
          <a:ext cx="4960220" cy="4960220"/>
        </a:xfrm>
        <a:prstGeom prst="circularArrow">
          <a:avLst>
            <a:gd name="adj1" fmla="val 3761"/>
            <a:gd name="adj2" fmla="val 234621"/>
            <a:gd name="adj3" fmla="val 4438199"/>
            <a:gd name="adj4" fmla="val 3307126"/>
            <a:gd name="adj5" fmla="val 438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2C68003-1F62-44A3-87C2-2045FE739DFD}">
      <dsp:nvSpPr>
        <dsp:cNvPr id="0" name=""/>
        <dsp:cNvSpPr/>
      </dsp:nvSpPr>
      <dsp:spPr>
        <a:xfrm>
          <a:off x="3487402" y="4330744"/>
          <a:ext cx="956566" cy="95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PACKAGE</a:t>
          </a:r>
        </a:p>
      </dsp:txBody>
      <dsp:txXfrm>
        <a:off x="3487402" y="4330744"/>
        <a:ext cx="956566" cy="956566"/>
      </dsp:txXfrm>
    </dsp:sp>
    <dsp:sp modelId="{6205D750-A4EB-4E43-94BC-35672D114107}">
      <dsp:nvSpPr>
        <dsp:cNvPr id="0" name=""/>
        <dsp:cNvSpPr/>
      </dsp:nvSpPr>
      <dsp:spPr>
        <a:xfrm>
          <a:off x="1485575" y="50882"/>
          <a:ext cx="4960220" cy="4960220"/>
        </a:xfrm>
        <a:prstGeom prst="circularArrow">
          <a:avLst>
            <a:gd name="adj1" fmla="val 3761"/>
            <a:gd name="adj2" fmla="val 234621"/>
            <a:gd name="adj3" fmla="val 7258253"/>
            <a:gd name="adj4" fmla="val 6127181"/>
            <a:gd name="adj5" fmla="val 438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0CA8610-050E-4B93-A884-69821BA2ECC1}">
      <dsp:nvSpPr>
        <dsp:cNvPr id="0" name=""/>
        <dsp:cNvSpPr/>
      </dsp:nvSpPr>
      <dsp:spPr>
        <a:xfrm>
          <a:off x="1706362" y="3473040"/>
          <a:ext cx="956566" cy="95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VERIFY</a:t>
          </a:r>
        </a:p>
      </dsp:txBody>
      <dsp:txXfrm>
        <a:off x="1706362" y="3473040"/>
        <a:ext cx="956566" cy="956566"/>
      </dsp:txXfrm>
    </dsp:sp>
    <dsp:sp modelId="{8AD77F6A-7866-47F5-AABD-B75618E6FFED}">
      <dsp:nvSpPr>
        <dsp:cNvPr id="0" name=""/>
        <dsp:cNvSpPr/>
      </dsp:nvSpPr>
      <dsp:spPr>
        <a:xfrm>
          <a:off x="1485575" y="50882"/>
          <a:ext cx="4960220" cy="4960220"/>
        </a:xfrm>
        <a:prstGeom prst="circularArrow">
          <a:avLst>
            <a:gd name="adj1" fmla="val 3761"/>
            <a:gd name="adj2" fmla="val 234621"/>
            <a:gd name="adj3" fmla="val 10608581"/>
            <a:gd name="adj4" fmla="val 9334373"/>
            <a:gd name="adj5" fmla="val 438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B47DE93-49D7-4791-8D71-8C55E797526C}">
      <dsp:nvSpPr>
        <dsp:cNvPr id="0" name=""/>
        <dsp:cNvSpPr/>
      </dsp:nvSpPr>
      <dsp:spPr>
        <a:xfrm>
          <a:off x="1266482" y="1545798"/>
          <a:ext cx="956566" cy="95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INSTALL</a:t>
          </a:r>
        </a:p>
      </dsp:txBody>
      <dsp:txXfrm>
        <a:off x="1266482" y="1545798"/>
        <a:ext cx="956566" cy="956566"/>
      </dsp:txXfrm>
    </dsp:sp>
    <dsp:sp modelId="{FA963BC4-2E9F-4C13-95E6-49EA084B9F84}">
      <dsp:nvSpPr>
        <dsp:cNvPr id="0" name=""/>
        <dsp:cNvSpPr/>
      </dsp:nvSpPr>
      <dsp:spPr>
        <a:xfrm>
          <a:off x="1485575" y="50882"/>
          <a:ext cx="4960220" cy="4960220"/>
        </a:xfrm>
        <a:prstGeom prst="circularArrow">
          <a:avLst>
            <a:gd name="adj1" fmla="val 3761"/>
            <a:gd name="adj2" fmla="val 234621"/>
            <a:gd name="adj3" fmla="val 13560662"/>
            <a:gd name="adj4" fmla="val 12337485"/>
            <a:gd name="adj5" fmla="val 438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DC2E2AF-1C5B-4E5D-BBB5-63A43B4FF48B}">
      <dsp:nvSpPr>
        <dsp:cNvPr id="0" name=""/>
        <dsp:cNvSpPr/>
      </dsp:nvSpPr>
      <dsp:spPr>
        <a:xfrm>
          <a:off x="2499000" y="269"/>
          <a:ext cx="956566" cy="95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DEPLOY</a:t>
          </a:r>
        </a:p>
      </dsp:txBody>
      <dsp:txXfrm>
        <a:off x="2499000" y="269"/>
        <a:ext cx="956566" cy="956566"/>
      </dsp:txXfrm>
    </dsp:sp>
    <dsp:sp modelId="{AF2CDD29-052F-4E72-9F4F-58759A28ACA3}">
      <dsp:nvSpPr>
        <dsp:cNvPr id="0" name=""/>
        <dsp:cNvSpPr/>
      </dsp:nvSpPr>
      <dsp:spPr>
        <a:xfrm>
          <a:off x="1485575" y="50882"/>
          <a:ext cx="4960220" cy="4960220"/>
        </a:xfrm>
        <a:prstGeom prst="circularArrow">
          <a:avLst>
            <a:gd name="adj1" fmla="val 3761"/>
            <a:gd name="adj2" fmla="val 234621"/>
            <a:gd name="adj3" fmla="val 16741775"/>
            <a:gd name="adj4" fmla="val 15423604"/>
            <a:gd name="adj5" fmla="val 438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E863156-0E27-4851-88E7-15196369BF6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830815-6314-43D2-A9A8-37BD2C51A8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0ADFE-0630-43FC-B4B5-18F82FA4A002}" type="datetimeFigureOut">
              <a:rPr lang="de-DE" smtClean="0"/>
              <a:t>05.12.2024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A905A1A-D8BD-4462-AEF7-3745E344956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B59A41-62D4-4340-9816-1FEBBA1F32C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110E88-3C0E-4852-9AF8-8BBF457D03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5339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20.tiff>
</file>

<file path=ppt/media/image21.tiff>
</file>

<file path=ppt/media/image22.tiff>
</file>

<file path=ppt/media/image23.png>
</file>

<file path=ppt/media/image24.jpg>
</file>

<file path=ppt/media/image25.png>
</file>

<file path=ppt/media/image26.png>
</file>

<file path=ppt/media/image27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6A6109-E199-4E80-AA68-BA2822B2DFF7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04F81A-B89E-429F-A253-B04D7B269C8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391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913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732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043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40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32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47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Was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cs typeface="Calibri"/>
              </a:rPr>
              <a:t>Zusammenfassung</a:t>
            </a:r>
            <a:r>
              <a:rPr lang="en-US" dirty="0">
                <a:cs typeface="Calibri"/>
              </a:rPr>
              <a:t> von </a:t>
            </a:r>
            <a:r>
              <a:rPr lang="en-US" dirty="0" err="1">
                <a:cs typeface="Calibri"/>
              </a:rPr>
              <a:t>automatisierten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Prozessen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Von Build -&gt; Test -&gt; deployment</a:t>
            </a:r>
          </a:p>
          <a:p>
            <a:r>
              <a:rPr lang="en-US" err="1">
                <a:cs typeface="Calibri"/>
              </a:rPr>
              <a:t>Warum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Fehleranfällige </a:t>
            </a:r>
            <a:r>
              <a:rPr lang="en-US" dirty="0" err="1">
                <a:cs typeface="Calibri"/>
              </a:rPr>
              <a:t>abläufe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automatisieren</a:t>
            </a: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Reproduzierbarkeit</a:t>
            </a: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Auslieferungszyklen</a:t>
            </a:r>
            <a:r>
              <a:rPr lang="en-US" dirty="0">
                <a:cs typeface="Calibri"/>
              </a:rPr>
              <a:t> + Feedback </a:t>
            </a:r>
            <a:r>
              <a:rPr lang="en-US" err="1">
                <a:cs typeface="Calibri"/>
              </a:rPr>
              <a:t>schleifen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beschleunigen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AUfwände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reduzieren</a:t>
            </a:r>
            <a:endParaRPr lang="en-US" dirty="0" err="1">
              <a:cs typeface="Calibri"/>
            </a:endParaRPr>
          </a:p>
          <a:p>
            <a:r>
              <a:rPr lang="en-US">
                <a:cs typeface="Calibri"/>
              </a:rPr>
              <a:t>Wie</a:t>
            </a: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Versch. Werkzeuge </a:t>
            </a:r>
            <a:r>
              <a:rPr lang="en-US" err="1">
                <a:cs typeface="Calibri"/>
              </a:rPr>
              <a:t>wie</a:t>
            </a:r>
            <a:r>
              <a:rPr lang="en-US" dirty="0">
                <a:cs typeface="Calibri"/>
              </a:rPr>
              <a:t> Jenkins, </a:t>
            </a:r>
            <a:r>
              <a:rPr lang="en-US" err="1">
                <a:cs typeface="Calibri"/>
              </a:rPr>
              <a:t>Github</a:t>
            </a:r>
            <a:r>
              <a:rPr lang="en-US">
                <a:cs typeface="Calibri"/>
              </a:rPr>
              <a:t>-Actions GitLab Ci...</a:t>
            </a: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Trigger (</a:t>
            </a:r>
            <a:r>
              <a:rPr lang="en-US" dirty="0" err="1">
                <a:cs typeface="Calibri"/>
              </a:rPr>
              <a:t>meist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Codeänderung</a:t>
            </a:r>
            <a:r>
              <a:rPr lang="en-US" dirty="0">
                <a:cs typeface="Calibri"/>
              </a:rPr>
              <a:t>) </a:t>
            </a:r>
            <a:r>
              <a:rPr lang="en-US" dirty="0" err="1">
                <a:cs typeface="Calibri"/>
              </a:rPr>
              <a:t>startet</a:t>
            </a:r>
            <a:r>
              <a:rPr lang="en-US" dirty="0">
                <a:cs typeface="Calibri"/>
              </a:rPr>
              <a:t> pipeline</a:t>
            </a: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Dann die </a:t>
            </a:r>
            <a:r>
              <a:rPr lang="en-US" dirty="0" err="1">
                <a:cs typeface="Calibri"/>
              </a:rPr>
              <a:t>selben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Phasen</a:t>
            </a:r>
            <a:r>
              <a:rPr lang="en-US" dirty="0">
                <a:cs typeface="Calibri"/>
              </a:rPr>
              <a:t>: Build, Test, </a:t>
            </a:r>
            <a:r>
              <a:rPr lang="en-US" dirty="0" err="1">
                <a:cs typeface="Calibri"/>
              </a:rPr>
              <a:t>Releasem</a:t>
            </a:r>
            <a:r>
              <a:rPr lang="en-US" dirty="0">
                <a:cs typeface="Calibri"/>
              </a:rPr>
              <a:t> Deploy</a:t>
            </a: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Für </a:t>
            </a:r>
            <a:r>
              <a:rPr lang="en-US" dirty="0" err="1">
                <a:cs typeface="Calibri"/>
              </a:rPr>
              <a:t>Optimale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Reproduzierbarkeit</a:t>
            </a:r>
            <a:r>
              <a:rPr lang="en-US" dirty="0">
                <a:cs typeface="Calibri"/>
              </a:rPr>
              <a:t> -&gt; </a:t>
            </a:r>
            <a:r>
              <a:rPr lang="en-US" dirty="0" err="1">
                <a:cs typeface="Calibri"/>
              </a:rPr>
              <a:t>Schritte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COntainern</a:t>
            </a:r>
            <a:r>
              <a:rPr lang="en-US" dirty="0">
                <a:cs typeface="Calibri"/>
              </a:rPr>
              <a:t> in </a:t>
            </a:r>
            <a:r>
              <a:rPr lang="en-US" dirty="0" err="1">
                <a:cs typeface="Calibri"/>
              </a:rPr>
              <a:t>gleichen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Umgebungen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ausgeführt</a:t>
            </a:r>
            <a:r>
              <a:rPr lang="en-US" dirty="0">
                <a:cs typeface="Calibri"/>
              </a:rPr>
              <a:t> 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6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Was</a:t>
            </a: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Statische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Codeanalyse</a:t>
            </a: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Bewertung</a:t>
            </a:r>
            <a:r>
              <a:rPr lang="en-US" dirty="0">
                <a:cs typeface="Calibri"/>
              </a:rPr>
              <a:t> von </a:t>
            </a:r>
            <a:r>
              <a:rPr lang="en-US" err="1">
                <a:cs typeface="Calibri"/>
              </a:rPr>
              <a:t>Codequalität</a:t>
            </a:r>
            <a:r>
              <a:rPr lang="en-US">
                <a:cs typeface="Calibri"/>
              </a:rPr>
              <a:t> /-</a:t>
            </a:r>
            <a:r>
              <a:rPr lang="en-US" err="1">
                <a:cs typeface="Calibri"/>
              </a:rPr>
              <a:t>sicherheit</a:t>
            </a:r>
            <a:endParaRPr lang="en-US" dirty="0" err="1">
              <a:cs typeface="Calibri"/>
            </a:endParaRPr>
          </a:p>
          <a:p>
            <a:r>
              <a:rPr lang="en-US" err="1">
                <a:cs typeface="Calibri"/>
              </a:rPr>
              <a:t>Warum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Probleme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früh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identifizieren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Sicherheit, </a:t>
            </a:r>
            <a:r>
              <a:rPr lang="en-US" dirty="0" err="1">
                <a:cs typeface="Calibri"/>
              </a:rPr>
              <a:t>Wartbarkeit</a:t>
            </a:r>
            <a:r>
              <a:rPr lang="en-US" dirty="0">
                <a:cs typeface="Calibri"/>
              </a:rPr>
              <a:t> und </a:t>
            </a:r>
            <a:r>
              <a:rPr lang="en-US" dirty="0" err="1">
                <a:cs typeface="Calibri"/>
              </a:rPr>
              <a:t>Qualität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hochhalten</a:t>
            </a: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Frühe</a:t>
            </a:r>
            <a:r>
              <a:rPr lang="en-US" dirty="0">
                <a:cs typeface="Calibri"/>
              </a:rPr>
              <a:t> </a:t>
            </a:r>
            <a:r>
              <a:rPr lang="en-US" err="1">
                <a:cs typeface="Calibri"/>
              </a:rPr>
              <a:t>fehler</a:t>
            </a:r>
            <a:r>
              <a:rPr lang="en-US" dirty="0">
                <a:cs typeface="Calibri"/>
              </a:rPr>
              <a:t> -&gt; </a:t>
            </a:r>
            <a:r>
              <a:rPr lang="en-US" err="1">
                <a:cs typeface="Calibri"/>
              </a:rPr>
              <a:t>weniger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kosten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aufwand</a:t>
            </a:r>
            <a:endParaRPr lang="en-US" dirty="0" err="1">
              <a:cs typeface="Calibri"/>
            </a:endParaRPr>
          </a:p>
          <a:p>
            <a:r>
              <a:rPr lang="en-US">
                <a:cs typeface="Calibri"/>
              </a:rPr>
              <a:t>Wie</a:t>
            </a: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Als Plugin in der IDE -&gt; feedback </a:t>
            </a:r>
            <a:r>
              <a:rPr lang="en-US" dirty="0" err="1">
                <a:cs typeface="Calibri"/>
              </a:rPr>
              <a:t>während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Entwicklung</a:t>
            </a: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Innerhalb</a:t>
            </a:r>
            <a:r>
              <a:rPr lang="en-US" dirty="0">
                <a:cs typeface="Calibri"/>
              </a:rPr>
              <a:t> der Pipeline -&gt; </a:t>
            </a:r>
            <a:r>
              <a:rPr lang="en-US" dirty="0" err="1">
                <a:cs typeface="Calibri"/>
              </a:rPr>
              <a:t>insbes</a:t>
            </a:r>
            <a:r>
              <a:rPr lang="en-US" dirty="0">
                <a:cs typeface="Calibri"/>
              </a:rPr>
              <a:t>. </a:t>
            </a:r>
            <a:r>
              <a:rPr lang="en-US" dirty="0" err="1">
                <a:cs typeface="Calibri"/>
              </a:rPr>
              <a:t>Qualität</a:t>
            </a:r>
            <a:r>
              <a:rPr lang="en-US" dirty="0">
                <a:cs typeface="Calibri"/>
              </a:rPr>
              <a:t> des main-branch </a:t>
            </a:r>
            <a:r>
              <a:rPr lang="en-US" dirty="0" err="1">
                <a:cs typeface="Calibri"/>
              </a:rPr>
              <a:t>gewährleisten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6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Was</a:t>
            </a: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Buildwerkzeug</a:t>
            </a:r>
            <a:r>
              <a:rPr lang="en-US">
                <a:cs typeface="Calibri"/>
              </a:rPr>
              <a:t> + Dependency Management für Java</a:t>
            </a:r>
          </a:p>
          <a:p>
            <a:r>
              <a:rPr lang="en-US" err="1">
                <a:cs typeface="Calibri"/>
              </a:rPr>
              <a:t>Warum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Automatisiert</a:t>
            </a:r>
            <a:r>
              <a:rPr lang="en-US" dirty="0">
                <a:cs typeface="Calibri"/>
              </a:rPr>
              <a:t> den </a:t>
            </a:r>
            <a:r>
              <a:rPr lang="en-US" dirty="0" err="1">
                <a:cs typeface="Calibri"/>
              </a:rPr>
              <a:t>ges.</a:t>
            </a:r>
            <a:r>
              <a:rPr lang="en-US" dirty="0">
                <a:cs typeface="Calibri"/>
              </a:rPr>
              <a:t> Build-</a:t>
            </a:r>
            <a:r>
              <a:rPr lang="en-US" dirty="0" err="1">
                <a:cs typeface="Calibri"/>
              </a:rPr>
              <a:t>Prozess</a:t>
            </a: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Compilieren</a:t>
            </a:r>
            <a:r>
              <a:rPr lang="en-US" dirty="0">
                <a:cs typeface="Calibri"/>
              </a:rPr>
              <a:t> -&gt; Testen -&gt; </a:t>
            </a:r>
            <a:r>
              <a:rPr lang="en-US" err="1">
                <a:cs typeface="Calibri"/>
              </a:rPr>
              <a:t>Paketierung</a:t>
            </a:r>
            <a:r>
              <a:rPr lang="en-US" dirty="0">
                <a:cs typeface="Calibri"/>
              </a:rPr>
              <a:t> -&gt; </a:t>
            </a:r>
            <a:r>
              <a:rPr lang="en-US" err="1">
                <a:cs typeface="Calibri"/>
              </a:rPr>
              <a:t>Bereitstellung</a:t>
            </a:r>
            <a:r>
              <a:rPr lang="en-US" dirty="0">
                <a:cs typeface="Calibri"/>
              </a:rPr>
              <a:t> </a:t>
            </a: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Menschl</a:t>
            </a:r>
            <a:r>
              <a:rPr lang="en-US" dirty="0">
                <a:cs typeface="Calibri"/>
              </a:rPr>
              <a:t>. Fehler </a:t>
            </a:r>
            <a:r>
              <a:rPr lang="en-US" err="1">
                <a:cs typeface="Calibri"/>
              </a:rPr>
              <a:t>minimieren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endParaRPr lang="en-US" dirty="0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69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Was</a:t>
            </a:r>
          </a:p>
          <a:p>
            <a:pPr marL="171450" indent="-171450">
              <a:buFont typeface="Arial"/>
              <a:buChar char="•"/>
            </a:pPr>
            <a:r>
              <a:rPr lang="en-US">
                <a:cs typeface="Calibri"/>
              </a:rPr>
              <a:t>Container = </a:t>
            </a:r>
            <a:r>
              <a:rPr lang="en-US" err="1">
                <a:cs typeface="Calibri"/>
              </a:rPr>
              <a:t>Softwarepakete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Neben Anwendung </a:t>
            </a:r>
            <a:r>
              <a:rPr lang="en-US" err="1">
                <a:cs typeface="Calibri"/>
              </a:rPr>
              <a:t>auch</a:t>
            </a:r>
            <a:r>
              <a:rPr lang="en-US" dirty="0">
                <a:cs typeface="Calibri"/>
              </a:rPr>
              <a:t> alle </a:t>
            </a:r>
            <a:r>
              <a:rPr lang="en-US" err="1">
                <a:cs typeface="Calibri"/>
              </a:rPr>
              <a:t>erforderl</a:t>
            </a:r>
            <a:r>
              <a:rPr lang="en-US" dirty="0">
                <a:cs typeface="Calibri"/>
              </a:rPr>
              <a:t>. </a:t>
            </a:r>
            <a:r>
              <a:rPr lang="en-US" err="1">
                <a:cs typeface="Calibri"/>
              </a:rPr>
              <a:t>Komponenten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zur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Ausführung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Infrastruktur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unabhängig</a:t>
            </a: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Docker -&gt; Software </a:t>
            </a:r>
            <a:r>
              <a:rPr lang="en-US" err="1">
                <a:cs typeface="Calibri"/>
              </a:rPr>
              <a:t>zum</a:t>
            </a:r>
            <a:r>
              <a:rPr lang="en-US" dirty="0">
                <a:cs typeface="Calibri"/>
              </a:rPr>
              <a:t> </a:t>
            </a:r>
            <a:r>
              <a:rPr lang="en-US" err="1">
                <a:cs typeface="Calibri"/>
              </a:rPr>
              <a:t>erstellen</a:t>
            </a:r>
            <a:r>
              <a:rPr lang="en-US" dirty="0">
                <a:cs typeface="Calibri"/>
              </a:rPr>
              <a:t> und </a:t>
            </a:r>
            <a:r>
              <a:rPr lang="en-US" err="1">
                <a:cs typeface="Calibri"/>
              </a:rPr>
              <a:t>ausführen</a:t>
            </a:r>
            <a:r>
              <a:rPr lang="en-US">
                <a:cs typeface="Calibri"/>
              </a:rPr>
              <a:t> von </a:t>
            </a:r>
            <a:r>
              <a:rPr lang="en-US" err="1">
                <a:cs typeface="Calibri"/>
              </a:rPr>
              <a:t>Containern</a:t>
            </a:r>
            <a:endParaRPr lang="en-US" dirty="0" err="1">
              <a:cs typeface="Calibri"/>
            </a:endParaRPr>
          </a:p>
          <a:p>
            <a:r>
              <a:rPr lang="en-US" err="1">
                <a:cs typeface="Calibri"/>
              </a:rPr>
              <a:t>Warum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Kein </a:t>
            </a:r>
            <a:r>
              <a:rPr lang="en-US" err="1">
                <a:cs typeface="Calibri"/>
              </a:rPr>
              <a:t>Betriebssystem</a:t>
            </a:r>
            <a:r>
              <a:rPr lang="en-US" dirty="0">
                <a:cs typeface="Calibri"/>
              </a:rPr>
              <a:t> -&gt; </a:t>
            </a:r>
            <a:r>
              <a:rPr lang="en-US" err="1">
                <a:cs typeface="Calibri"/>
              </a:rPr>
              <a:t>kleiner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schneller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Gleiche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Umgebung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schaffen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zwischen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Entwicklungs</a:t>
            </a:r>
            <a:r>
              <a:rPr lang="en-US" dirty="0">
                <a:cs typeface="Calibri"/>
              </a:rPr>
              <a:t>- und </a:t>
            </a:r>
            <a:r>
              <a:rPr lang="en-US" err="1">
                <a:cs typeface="Calibri"/>
              </a:rPr>
              <a:t>Produktivumgebung</a:t>
            </a:r>
            <a:endParaRPr lang="en-US" dirty="0" err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Überall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zuverlässig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ausführ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skalierbar</a:t>
            </a:r>
            <a:endParaRPr lang="en-US" dirty="0" err="1">
              <a:cs typeface="Calibri"/>
            </a:endParaRPr>
          </a:p>
          <a:p>
            <a:r>
              <a:rPr lang="en-US">
                <a:cs typeface="Calibri"/>
              </a:rPr>
              <a:t>Wie</a:t>
            </a:r>
          </a:p>
          <a:p>
            <a:r>
              <a:rPr lang="en-US" dirty="0" err="1">
                <a:cs typeface="Calibri"/>
              </a:rPr>
              <a:t>Dockerfile</a:t>
            </a:r>
            <a:r>
              <a:rPr lang="en-US" dirty="0">
                <a:cs typeface="Calibri"/>
              </a:rPr>
              <a:t> -&gt; Image -&gt; Container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76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cs typeface="Calibri"/>
              </a:rPr>
              <a:t>Was</a:t>
            </a:r>
          </a:p>
          <a:p>
            <a:pPr marL="171450" indent="-171450">
              <a:buFont typeface="Arial"/>
              <a:buChar char="•"/>
            </a:pPr>
            <a:r>
              <a:rPr lang="de-DE" dirty="0" err="1">
                <a:cs typeface="Calibri"/>
              </a:rPr>
              <a:t>Ci</a:t>
            </a:r>
            <a:r>
              <a:rPr lang="de-DE" dirty="0">
                <a:cs typeface="Calibri"/>
              </a:rPr>
              <a:t>/CD Pipelines von </a:t>
            </a:r>
            <a:r>
              <a:rPr lang="de-DE" dirty="0" err="1">
                <a:cs typeface="Calibri"/>
              </a:rPr>
              <a:t>Github</a:t>
            </a:r>
            <a:endParaRPr lang="de-DE" dirty="0">
              <a:cs typeface="Calibri"/>
            </a:endParaRPr>
          </a:p>
          <a:p>
            <a:r>
              <a:rPr lang="de-DE">
                <a:cs typeface="Calibri"/>
              </a:rPr>
              <a:t>Warum</a:t>
            </a:r>
          </a:p>
          <a:p>
            <a:pPr marL="171450" indent="-171450">
              <a:buFont typeface="Arial"/>
              <a:buChar char="•"/>
            </a:pPr>
            <a:r>
              <a:rPr lang="de-DE" dirty="0">
                <a:cs typeface="Calibri"/>
              </a:rPr>
              <a:t>Einfache Integration mit </a:t>
            </a:r>
            <a:r>
              <a:rPr lang="de-DE" err="1">
                <a:cs typeface="Calibri"/>
              </a:rPr>
              <a:t>Git</a:t>
            </a:r>
            <a:r>
              <a:rPr lang="de-DE" dirty="0">
                <a:cs typeface="Calibri"/>
              </a:rPr>
              <a:t> als </a:t>
            </a:r>
            <a:r>
              <a:rPr lang="de-DE" err="1">
                <a:cs typeface="Calibri"/>
              </a:rPr>
              <a:t>trigger</a:t>
            </a:r>
            <a:endParaRPr lang="de-DE" dirty="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de-DE" dirty="0">
                <a:cs typeface="Calibri" panose="020F0502020204030204"/>
              </a:rPr>
              <a:t>Schneller Einstieg, moderne Syntax, kostenlos für open-source</a:t>
            </a:r>
          </a:p>
          <a:p>
            <a:pPr marL="171450" indent="-171450">
              <a:buFont typeface="Arial"/>
              <a:buChar char="•"/>
            </a:pPr>
            <a:r>
              <a:rPr lang="de-DE" dirty="0">
                <a:cs typeface="Calibri" panose="020F0502020204030204"/>
              </a:rPr>
              <a:t>Templates für übliche Aufgaben</a:t>
            </a:r>
          </a:p>
          <a:p>
            <a:r>
              <a:rPr lang="de-DE">
                <a:cs typeface="Calibri" panose="020F0502020204030204"/>
              </a:rPr>
              <a:t>Wie</a:t>
            </a:r>
          </a:p>
          <a:p>
            <a:pPr marL="171450" indent="-171450">
              <a:buFont typeface="Arial"/>
              <a:buChar char="•"/>
            </a:pPr>
            <a:r>
              <a:rPr lang="de-DE" dirty="0" err="1">
                <a:cs typeface="Calibri" panose="020F0502020204030204"/>
              </a:rPr>
              <a:t>Yaml</a:t>
            </a:r>
            <a:r>
              <a:rPr lang="de-DE" dirty="0">
                <a:cs typeface="Calibri" panose="020F0502020204030204"/>
              </a:rPr>
              <a:t>-datei zur </a:t>
            </a:r>
            <a:r>
              <a:rPr lang="de-DE" dirty="0" err="1">
                <a:cs typeface="Calibri" panose="020F0502020204030204"/>
              </a:rPr>
              <a:t>definition</a:t>
            </a:r>
            <a:endParaRPr lang="de-DE" dirty="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de-DE" dirty="0">
                <a:cs typeface="Calibri" panose="020F0502020204030204"/>
              </a:rPr>
              <a:t>Workflows -&gt; Durch </a:t>
            </a:r>
            <a:r>
              <a:rPr lang="de-DE" err="1">
                <a:cs typeface="Calibri" panose="020F0502020204030204"/>
              </a:rPr>
              <a:t>event</a:t>
            </a:r>
            <a:r>
              <a:rPr lang="de-DE">
                <a:cs typeface="Calibri" panose="020F0502020204030204"/>
              </a:rPr>
              <a:t> gestartet, bestehen aus einem oder mehreren Jobs</a:t>
            </a:r>
            <a:endParaRPr lang="de-DE" dirty="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de-DE" dirty="0">
                <a:cs typeface="Calibri" panose="020F0502020204030204"/>
              </a:rPr>
              <a:t>Runner -&gt; führen </a:t>
            </a:r>
            <a:r>
              <a:rPr lang="de-DE" err="1">
                <a:cs typeface="Calibri" panose="020F0502020204030204"/>
              </a:rPr>
              <a:t>jobs</a:t>
            </a:r>
            <a:r>
              <a:rPr lang="de-DE">
                <a:cs typeface="Calibri" panose="020F0502020204030204"/>
              </a:rPr>
              <a:t> parallel oder nacheinander aus</a:t>
            </a:r>
            <a:endParaRPr lang="de-DE" dirty="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de-DE" dirty="0">
                <a:cs typeface="Calibri" panose="020F0502020204030204"/>
              </a:rPr>
              <a:t>Jobs -&gt; bestehen aus einzelnen </a:t>
            </a:r>
            <a:r>
              <a:rPr lang="de-DE" err="1">
                <a:cs typeface="Calibri" panose="020F0502020204030204"/>
              </a:rPr>
              <a:t>Steps</a:t>
            </a:r>
            <a:r>
              <a:rPr lang="de-DE">
                <a:cs typeface="Calibri" panose="020F0502020204030204"/>
              </a:rPr>
              <a:t>, die der Reihe nach </a:t>
            </a:r>
            <a:r>
              <a:rPr lang="de-DE" err="1">
                <a:cs typeface="Calibri" panose="020F0502020204030204"/>
              </a:rPr>
              <a:t>ausgef</a:t>
            </a:r>
            <a:r>
              <a:rPr lang="de-DE">
                <a:cs typeface="Calibri" panose="020F0502020204030204"/>
              </a:rPr>
              <a:t>. Werden</a:t>
            </a:r>
            <a:endParaRPr lang="de-DE" dirty="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de-DE" err="1">
                <a:cs typeface="Calibri" panose="020F0502020204030204"/>
              </a:rPr>
              <a:t>Steps</a:t>
            </a:r>
            <a:r>
              <a:rPr lang="de-DE">
                <a:cs typeface="Calibri" panose="020F0502020204030204"/>
              </a:rPr>
              <a:t> -&gt; führen einzelne Kommandos oder Actions aus</a:t>
            </a:r>
            <a:endParaRPr lang="de-DE" dirty="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de-DE" dirty="0">
                <a:cs typeface="Calibri" panose="020F0502020204030204"/>
              </a:rPr>
              <a:t>Actions -&gt; portable Bausteine einer </a:t>
            </a:r>
            <a:r>
              <a:rPr lang="de-DE" err="1">
                <a:cs typeface="Calibri" panose="020F0502020204030204"/>
              </a:rPr>
              <a:t>pipeline</a:t>
            </a:r>
            <a:r>
              <a:rPr lang="de-DE" dirty="0">
                <a:cs typeface="Calibri" panose="020F0502020204030204"/>
              </a:rPr>
              <a:t>, können als </a:t>
            </a:r>
            <a:r>
              <a:rPr lang="de-DE" err="1">
                <a:cs typeface="Calibri" panose="020F0502020204030204"/>
              </a:rPr>
              <a:t>Steps</a:t>
            </a:r>
            <a:r>
              <a:rPr lang="de-DE" dirty="0">
                <a:cs typeface="Calibri" panose="020F0502020204030204"/>
              </a:rPr>
              <a:t> </a:t>
            </a:r>
            <a:r>
              <a:rPr lang="de-DE" err="1">
                <a:cs typeface="Calibri" panose="020F0502020204030204"/>
              </a:rPr>
              <a:t>zue</a:t>
            </a:r>
            <a:r>
              <a:rPr lang="de-DE">
                <a:cs typeface="Calibri" panose="020F0502020204030204"/>
              </a:rPr>
              <a:t> einem Job kombiniert werden</a:t>
            </a:r>
            <a:endParaRPr lang="de-DE" dirty="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de-DE" dirty="0">
                <a:cs typeface="Calibri" panose="020F0502020204030204"/>
              </a:rPr>
              <a:t>Events -&gt; </a:t>
            </a:r>
            <a:r>
              <a:rPr lang="de-DE" dirty="0" err="1">
                <a:cs typeface="Calibri" panose="020F0502020204030204"/>
              </a:rPr>
              <a:t>aktivitäten</a:t>
            </a:r>
            <a:r>
              <a:rPr lang="de-DE" dirty="0">
                <a:cs typeface="Calibri" panose="020F0502020204030204"/>
              </a:rPr>
              <a:t> die einen Workflow starten (push / </a:t>
            </a:r>
            <a:r>
              <a:rPr lang="de-DE" dirty="0" err="1">
                <a:cs typeface="Calibri" panose="020F0502020204030204"/>
              </a:rPr>
              <a:t>merge</a:t>
            </a:r>
            <a:r>
              <a:rPr lang="de-DE" dirty="0">
                <a:cs typeface="Calibri" panose="020F0502020204030204"/>
              </a:rPr>
              <a:t>)</a:t>
            </a:r>
          </a:p>
          <a:p>
            <a:pPr>
              <a:buFont typeface="Arial"/>
            </a:pPr>
            <a:endParaRPr lang="de-DE" dirty="0">
              <a:cs typeface="Calibri" panose="020F0502020204030204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898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cs typeface="Calibri"/>
              </a:rPr>
              <a:t>Was</a:t>
            </a:r>
          </a:p>
          <a:p>
            <a:pPr marL="171450" indent="-171450">
              <a:buFont typeface="Arial"/>
              <a:buChar char="•"/>
            </a:pPr>
            <a:r>
              <a:rPr lang="de-DE">
                <a:cs typeface="Calibri"/>
              </a:rPr>
              <a:t>Verschlüsselte Umgebungsvariablen eines Repos</a:t>
            </a:r>
            <a:endParaRPr lang="de-DE" dirty="0">
              <a:cs typeface="Calibri" panose="020F0502020204030204"/>
            </a:endParaRPr>
          </a:p>
          <a:p>
            <a:r>
              <a:rPr lang="de-DE">
                <a:cs typeface="Calibri" panose="020F0502020204030204"/>
              </a:rPr>
              <a:t>Warum</a:t>
            </a:r>
          </a:p>
          <a:p>
            <a:pPr marL="171450" indent="-171450">
              <a:buFont typeface="Arial"/>
              <a:buChar char="•"/>
            </a:pPr>
            <a:r>
              <a:rPr lang="de-DE">
                <a:cs typeface="Calibri" panose="020F0502020204030204"/>
              </a:rPr>
              <a:t>Zentraler Ort zur Speicherung von vertraulichen Informationen</a:t>
            </a:r>
          </a:p>
          <a:p>
            <a:pPr marL="171450" indent="-171450">
              <a:buFont typeface="Arial"/>
              <a:buChar char="•"/>
            </a:pPr>
            <a:r>
              <a:rPr lang="de-DE">
                <a:cs typeface="Calibri" panose="020F0502020204030204"/>
              </a:rPr>
              <a:t>Können innerhalb von Actions verwendet werden</a:t>
            </a:r>
            <a:endParaRPr lang="de-DE" dirty="0">
              <a:cs typeface="Calibri" panose="020F0502020204030204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143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Was passiert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04F81A-B89E-429F-A253-B04D7B269C8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774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3.emf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../media/image3.emf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4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5" Type="http://schemas.openxmlformats.org/officeDocument/2006/relationships/image" Target="../media/image3.emf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4" Type="http://schemas.openxmlformats.org/officeDocument/2006/relationships/image" Target="../media/image1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677DE12B-510D-4595-9611-E578ADE8505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229736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677DE12B-510D-4595-9611-E578ADE850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3E303C22-4A8F-40EB-8D53-C0EDBF3D944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2589" y="1920340"/>
            <a:ext cx="10066821" cy="107936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D20B0D73-6875-46DD-96BD-F1B688448D09}"/>
              </a:ext>
            </a:extLst>
          </p:cNvPr>
          <p:cNvSpPr txBox="1"/>
          <p:nvPr userDrawn="1"/>
        </p:nvSpPr>
        <p:spPr>
          <a:xfrm>
            <a:off x="1062589" y="4790808"/>
            <a:ext cx="4021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0" kern="1200" cap="all" baseline="0" noProof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WENN AUS TECHNIK FREUNDSCHAFT WIRD</a:t>
            </a:r>
            <a:endParaRPr lang="de-DE" sz="1400" b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A37B149-4E96-497E-9BF6-4E758004968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062589" y="3318621"/>
            <a:ext cx="10066821" cy="107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954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kleines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497" y="1435100"/>
            <a:ext cx="6280504" cy="50352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FC33F02-EE23-484A-B860-42A21899D21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55C9A63-1B02-4DD6-A618-8D8CEFB2F66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9" name="Bildplatzhalter 9">
            <a:extLst>
              <a:ext uri="{FF2B5EF4-FFF2-40B4-BE49-F238E27FC236}">
                <a16:creationId xmlns:a16="http://schemas.microsoft.com/office/drawing/2014/main" id="{9F2B135F-B55C-4A14-B94A-854ED67A28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6800" y="1436399"/>
            <a:ext cx="3567600" cy="5040000"/>
          </a:xfrm>
          <a:noFill/>
          <a:ln w="19050">
            <a:noFill/>
          </a:ln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30310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61460CD6-1A9D-4761-A542-CC2B8B7C73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6800" y="1436400"/>
            <a:ext cx="10663200" cy="5043600"/>
          </a:xfrm>
          <a:noFill/>
          <a:ln w="19050">
            <a:noFill/>
          </a:ln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70432451-7873-4713-A8B5-A716C8B5C442}"/>
              </a:ext>
            </a:extLst>
          </p:cNvPr>
          <p:cNvSpPr>
            <a:spLocks noGrp="1" noChangeAspect="1"/>
          </p:cNvSpPr>
          <p:nvPr>
            <p:ph type="subTitle" idx="14" hasCustomPrompt="1"/>
          </p:nvPr>
        </p:nvSpPr>
        <p:spPr>
          <a:xfrm>
            <a:off x="1344000" y="4518000"/>
            <a:ext cx="2340000" cy="2340000"/>
          </a:xfrm>
          <a:solidFill>
            <a:srgbClr val="CF0027"/>
          </a:solidFill>
        </p:spPr>
        <p:txBody>
          <a:bodyPr lIns="180000" tIns="108000" rIns="180000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2pPr>
            <a:lvl3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3pPr>
            <a:lvl4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4pPr>
            <a:lvl5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5pPr>
            <a:lvl6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6pPr>
            <a:lvl7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7pPr>
            <a:lvl8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8pPr>
            <a:lvl9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/>
              <a:t>Mastertextformat bearbeiten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7F002CA-FE7A-4491-92CA-72F5FD820CD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F85B7A-F34D-4F17-ACA8-EEF35BD61AD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291972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ollflächiges Bild mi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61460CD6-1A9D-4761-A542-CC2B8B7C73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noFill/>
          <a:ln w="19050">
            <a:noFill/>
          </a:ln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7126FE0-81BF-4F7C-BA01-067157BFE4D4}"/>
              </a:ext>
            </a:extLst>
          </p:cNvPr>
          <p:cNvSpPr>
            <a:spLocks noGrp="1" noChangeAspect="1"/>
          </p:cNvSpPr>
          <p:nvPr>
            <p:ph type="subTitle" idx="14" hasCustomPrompt="1"/>
          </p:nvPr>
        </p:nvSpPr>
        <p:spPr>
          <a:xfrm>
            <a:off x="1344000" y="4518000"/>
            <a:ext cx="2340000" cy="2340000"/>
          </a:xfrm>
          <a:solidFill>
            <a:srgbClr val="CF0027"/>
          </a:solidFill>
        </p:spPr>
        <p:txBody>
          <a:bodyPr lIns="180000" tIns="108000" rIns="180000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2pPr>
            <a:lvl3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3pPr>
            <a:lvl4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4pPr>
            <a:lvl5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5pPr>
            <a:lvl6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6pPr>
            <a:lvl7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7pPr>
            <a:lvl8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8pPr>
            <a:lvl9pPr marL="0" indent="0" algn="l">
              <a:lnSpc>
                <a:spcPct val="150000"/>
              </a:lnSpc>
              <a:spcBef>
                <a:spcPts val="1333"/>
              </a:spcBef>
              <a:buNone/>
              <a:defRPr sz="1333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35892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EA2FB1F-2A79-4157-BE06-0069241BDC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D25777-B006-4435-94A0-D8D95DF019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01034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91D13E3-0461-429A-8552-EA485D455D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51249" y="185649"/>
            <a:ext cx="1761600" cy="188872"/>
          </a:xfrm>
          <a:prstGeom prst="rect">
            <a:avLst/>
          </a:prstGeom>
        </p:spPr>
      </p:pic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CE641791-1A75-4A4D-88DE-65E554734FF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7" name="Foliennummernplatzhalter 3">
            <a:extLst>
              <a:ext uri="{FF2B5EF4-FFF2-40B4-BE49-F238E27FC236}">
                <a16:creationId xmlns:a16="http://schemas.microsoft.com/office/drawing/2014/main" id="{311CEFE2-88AD-471B-92F3-84DA4A00BC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87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09011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links - rot auf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A9658A0C-A6BA-42CA-953D-D5FC6D5CA67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39787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A9658A0C-A6BA-42CA-953D-D5FC6D5CA6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hteck 4">
            <a:extLst>
              <a:ext uri="{FF2B5EF4-FFF2-40B4-BE49-F238E27FC236}">
                <a16:creationId xmlns:a16="http://schemas.microsoft.com/office/drawing/2014/main" id="{27456A7D-E3C9-4579-BE24-8BCB816FCFCA}"/>
              </a:ext>
            </a:extLst>
          </p:cNvPr>
          <p:cNvSpPr/>
          <p:nvPr userDrawn="1"/>
        </p:nvSpPr>
        <p:spPr>
          <a:xfrm>
            <a:off x="6872325" y="1027872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3BDCD28-8E0E-41D6-A408-CB4DBE0D6CE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6FB098-C867-4840-AD8F-533810DAACF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80592DBF-7212-44CD-BB25-555CD26D83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5323" y="2890480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E1F67941-2A6A-43AC-AE1E-AB8851302C2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5323" y="1268928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E683A82E-717E-4E84-82CE-83C81750D52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65323" y="3768436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</a:p>
        </p:txBody>
      </p:sp>
    </p:spTree>
    <p:extLst>
      <p:ext uri="{BB962C8B-B14F-4D97-AF65-F5344CB8AC3E}">
        <p14:creationId xmlns:p14="http://schemas.microsoft.com/office/powerpoint/2010/main" val="16531327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rechts - rot auf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1E9A899-4C37-4B3C-8E4C-E898C611A1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750224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51E9A899-4C37-4B3C-8E4C-E898C611A1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eck 13">
            <a:extLst>
              <a:ext uri="{FF2B5EF4-FFF2-40B4-BE49-F238E27FC236}">
                <a16:creationId xmlns:a16="http://schemas.microsoft.com/office/drawing/2014/main" id="{234BD2C6-7EC0-401A-B5AB-873AA7F3DE62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DDE1B922-5DD3-4E74-B6B5-D79BB1B46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998" y="2888608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6" name="Textplatzhalter 16">
            <a:extLst>
              <a:ext uri="{FF2B5EF4-FFF2-40B4-BE49-F238E27FC236}">
                <a16:creationId xmlns:a16="http://schemas.microsoft.com/office/drawing/2014/main" id="{D6EC04CD-2E98-4564-BD2C-1566AE4329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576D4ADB-FF5C-4DB8-A3F5-7056B9C5660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  <a:endParaRPr lang="de-DE" dirty="0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0C80FB8-7E58-4826-99D5-2C80F69F421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0400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BE50E86-8B22-42E2-9E27-17D987CD252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3412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Bild links - schwarz auf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9">
            <a:extLst>
              <a:ext uri="{FF2B5EF4-FFF2-40B4-BE49-F238E27FC236}">
                <a16:creationId xmlns:a16="http://schemas.microsoft.com/office/drawing/2014/main" id="{EEE95D89-C8F6-49CE-9A77-06E28B6F57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EDEAA2-10A3-47AB-9860-FC8E78F0C5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72A4DC-C175-40AC-A889-767C90F635F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7E8BD2F-E95A-4B69-BF3A-0E363A7263FB}"/>
              </a:ext>
            </a:extLst>
          </p:cNvPr>
          <p:cNvSpPr/>
          <p:nvPr userDrawn="1"/>
        </p:nvSpPr>
        <p:spPr>
          <a:xfrm>
            <a:off x="6872325" y="1027872"/>
            <a:ext cx="4561200" cy="456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833F195C-11F4-4AEB-A094-665029D30C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5323" y="2890480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31561933-C8F1-4898-B7C8-6AB984BC563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5323" y="1268928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FA088D6A-647C-48B5-986B-278C96963B9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65323" y="3768436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</a:p>
        </p:txBody>
      </p:sp>
    </p:spTree>
    <p:extLst>
      <p:ext uri="{BB962C8B-B14F-4D97-AF65-F5344CB8AC3E}">
        <p14:creationId xmlns:p14="http://schemas.microsoft.com/office/powerpoint/2010/main" val="17784862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rechts - schwarz auf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1E9A899-4C37-4B3C-8E4C-E898C611A1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750224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51E9A899-4C37-4B3C-8E4C-E898C611A1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eck 13">
            <a:extLst>
              <a:ext uri="{FF2B5EF4-FFF2-40B4-BE49-F238E27FC236}">
                <a16:creationId xmlns:a16="http://schemas.microsoft.com/office/drawing/2014/main" id="{234BD2C6-7EC0-401A-B5AB-873AA7F3DE62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DDE1B922-5DD3-4E74-B6B5-D79BB1B46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998" y="2888608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6" name="Textplatzhalter 16">
            <a:extLst>
              <a:ext uri="{FF2B5EF4-FFF2-40B4-BE49-F238E27FC236}">
                <a16:creationId xmlns:a16="http://schemas.microsoft.com/office/drawing/2014/main" id="{D6EC04CD-2E98-4564-BD2C-1566AE4329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576D4ADB-FF5C-4DB8-A3F5-7056B9C5660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  <a:endParaRPr lang="de-DE" dirty="0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0C80FB8-7E58-4826-99D5-2C80F69F421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0400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BE50E86-8B22-42E2-9E27-17D987CD252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1835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links - weiß auf 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3BDCD28-8E0E-41D6-A408-CB4DBE0D6CE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6FB098-C867-4840-AD8F-533810DAACF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5486FBF-1668-470E-886F-7007393EE53C}"/>
              </a:ext>
            </a:extLst>
          </p:cNvPr>
          <p:cNvSpPr/>
          <p:nvPr userDrawn="1"/>
        </p:nvSpPr>
        <p:spPr>
          <a:xfrm>
            <a:off x="6872325" y="1027872"/>
            <a:ext cx="4561200" cy="456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5945D37B-A971-4EEA-8EA0-FC136A9398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5323" y="2890480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3C4B6533-F956-4079-A2E1-4B3BB528B5C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5323" y="1268928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rgbClr val="EA0029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37A32FF1-CE0E-4FAE-A37E-3D84958811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65323" y="3768436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</a:p>
        </p:txBody>
      </p:sp>
    </p:spTree>
    <p:extLst>
      <p:ext uri="{BB962C8B-B14F-4D97-AF65-F5344CB8AC3E}">
        <p14:creationId xmlns:p14="http://schemas.microsoft.com/office/powerpoint/2010/main" val="9906518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- weiß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79766D91-CD11-42DD-9582-D4D66CB89B2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502940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79766D91-CD11-42DD-9582-D4D66CB89B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hteck 1">
            <a:extLst>
              <a:ext uri="{FF2B5EF4-FFF2-40B4-BE49-F238E27FC236}">
                <a16:creationId xmlns:a16="http://schemas.microsoft.com/office/drawing/2014/main" id="{B4EB333C-A679-42FE-83AB-921D8142E2B9}"/>
              </a:ext>
            </a:extLst>
          </p:cNvPr>
          <p:cNvSpPr>
            <a:spLocks noChangeAspect="1"/>
          </p:cNvSpPr>
          <p:nvPr userDrawn="1"/>
        </p:nvSpPr>
        <p:spPr>
          <a:xfrm>
            <a:off x="766197" y="1439827"/>
            <a:ext cx="4560000" cy="456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E0CFEC-BEF2-41CC-8BA2-5D4C57A90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092" y="1435199"/>
            <a:ext cx="168000" cy="4982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Vertraulich, Streng vertraulich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5006A1-127E-453A-8AC2-3BF9BD36D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" y="6475200"/>
            <a:ext cx="168000" cy="38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noProof="0" smtClean="0"/>
              <a:pPr/>
              <a:t>‹Nr.›</a:t>
            </a:fld>
            <a:r>
              <a:rPr lang="de-DE" noProof="0" dirty="0"/>
              <a:t> |</a:t>
            </a:r>
          </a:p>
        </p:txBody>
      </p:sp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D805C94E-8FD3-4A42-B8F7-FB1915A89F0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1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001DC86-E6E4-4427-8392-F89C34D8F91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6197" y="568864"/>
            <a:ext cx="4560000" cy="488921"/>
          </a:xfrm>
          <a:prstGeom prst="rect">
            <a:avLst/>
          </a:prstGeom>
        </p:spPr>
      </p:pic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832EF458-16A7-4750-AA26-68B366DF55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46896" y="5323729"/>
            <a:ext cx="2640000" cy="384000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2EE98A-1738-4726-AF74-B647708F57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948499" y="4809600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/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70D165E1-57FE-4378-8381-0D6847A196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6896" y="2805777"/>
            <a:ext cx="3975204" cy="583967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Zweite Ebene</a:t>
            </a:r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A5B7E1AA-D192-42E4-AF10-25EBDEC3DC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46896" y="1738802"/>
            <a:ext cx="3975204" cy="899999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400" b="1" cap="all" baseline="0">
                <a:solidFill>
                  <a:schemeClr val="tx2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786779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rechts - weiß auf 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4" name="Fußzeilenplatzhalter 1">
            <a:extLst>
              <a:ext uri="{FF2B5EF4-FFF2-40B4-BE49-F238E27FC236}">
                <a16:creationId xmlns:a16="http://schemas.microsoft.com/office/drawing/2014/main" id="{8F130A60-EFEC-4350-84D7-65D4E4F1CD5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0400" y="1435371"/>
            <a:ext cx="168000" cy="49818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15" name="Foliennummernplatzhalter 2">
            <a:extLst>
              <a:ext uri="{FF2B5EF4-FFF2-40B4-BE49-F238E27FC236}">
                <a16:creationId xmlns:a16="http://schemas.microsoft.com/office/drawing/2014/main" id="{D1E8D867-8C9A-42BE-B822-534F5876FC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00" y="6475200"/>
            <a:ext cx="168000" cy="382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D11C034-315F-4040-9E16-D0CDA7CBE778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F1ECC909-420A-4656-AB30-229C210B808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998" y="2888608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E131E5C-29B3-4FF6-B6BA-20909569B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rgbClr val="EA0029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92C009C9-86B3-4A02-902B-E1354B8381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405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links - rot auf 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3BDCD28-8E0E-41D6-A408-CB4DBE0D6CE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6FB098-C867-4840-AD8F-533810DAACF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5486FBF-1668-470E-886F-7007393EE53C}"/>
              </a:ext>
            </a:extLst>
          </p:cNvPr>
          <p:cNvSpPr/>
          <p:nvPr userDrawn="1"/>
        </p:nvSpPr>
        <p:spPr>
          <a:xfrm>
            <a:off x="6872325" y="1027872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5945D37B-A971-4EEA-8EA0-FC136A9398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65323" y="2890480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3C4B6533-F956-4079-A2E1-4B3BB528B5C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5323" y="1268928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37A32FF1-CE0E-4FAE-A37E-3D84958811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65323" y="3768436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</a:p>
        </p:txBody>
      </p:sp>
    </p:spTree>
    <p:extLst>
      <p:ext uri="{BB962C8B-B14F-4D97-AF65-F5344CB8AC3E}">
        <p14:creationId xmlns:p14="http://schemas.microsoft.com/office/powerpoint/2010/main" val="31258713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- Bild rechts - rot auf 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4" name="Fußzeilenplatzhalter 1">
            <a:extLst>
              <a:ext uri="{FF2B5EF4-FFF2-40B4-BE49-F238E27FC236}">
                <a16:creationId xmlns:a16="http://schemas.microsoft.com/office/drawing/2014/main" id="{8F130A60-EFEC-4350-84D7-65D4E4F1CD5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0400" y="1435371"/>
            <a:ext cx="168000" cy="49818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Vertraulich, Streng vertraulich</a:t>
            </a:r>
          </a:p>
        </p:txBody>
      </p:sp>
      <p:sp>
        <p:nvSpPr>
          <p:cNvPr id="15" name="Foliennummernplatzhalter 2">
            <a:extLst>
              <a:ext uri="{FF2B5EF4-FFF2-40B4-BE49-F238E27FC236}">
                <a16:creationId xmlns:a16="http://schemas.microsoft.com/office/drawing/2014/main" id="{D1E8D867-8C9A-42BE-B822-534F5876FC9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00" y="6475200"/>
            <a:ext cx="168000" cy="382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D11C034-315F-4040-9E16-D0CDA7CBE778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F1ECC909-420A-4656-AB30-229C210B808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998" y="2888608"/>
            <a:ext cx="3975204" cy="683444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000" b="1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Text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E131E5C-29B3-4FF6-B6BA-20909569B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92C009C9-86B3-4A02-902B-E1354B8381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Fließtext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37236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1/3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E18AE9B9-CCEC-4B04-8F60-0719D0E5F6F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180758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9" name="Objekt 8" hidden="1">
                        <a:extLst>
                          <a:ext uri="{FF2B5EF4-FFF2-40B4-BE49-F238E27FC236}">
                            <a16:creationId xmlns:a16="http://schemas.microsoft.com/office/drawing/2014/main" id="{E18AE9B9-CCEC-4B04-8F60-0719D0E5F6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999" y="345600"/>
            <a:ext cx="6578831" cy="672000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001" y="1435101"/>
            <a:ext cx="6578831" cy="5041900"/>
          </a:xfrm>
          <a:noFill/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  <a:lvl6pPr>
              <a:lnSpc>
                <a:spcPct val="100000"/>
              </a:lnSpc>
              <a:spcBef>
                <a:spcPts val="800"/>
              </a:spcBef>
              <a:defRPr/>
            </a:lvl6pPr>
            <a:lvl7pPr>
              <a:lnSpc>
                <a:spcPct val="100000"/>
              </a:lnSpc>
              <a:spcBef>
                <a:spcPts val="800"/>
              </a:spcBef>
              <a:defRPr/>
            </a:lvl7pPr>
            <a:lvl8pPr>
              <a:lnSpc>
                <a:spcPct val="100000"/>
              </a:lnSpc>
              <a:spcBef>
                <a:spcPts val="800"/>
              </a:spcBef>
              <a:defRPr/>
            </a:lvl8pPr>
            <a:lvl9pPr>
              <a:lnSpc>
                <a:spcPct val="100000"/>
              </a:lnSpc>
              <a:spcBef>
                <a:spcPts val="800"/>
              </a:spcBef>
              <a:defRPr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BB02B2D4-EDED-4EBA-A037-2A60138496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080000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92EFC17-299E-48B8-A427-04E56E5465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C8D08B-7D91-4E2F-8D19-AB173B6698B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92457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1/3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374D5E61-6B90-446B-96C3-4612853F6BC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12905" y="0"/>
            <a:ext cx="4080000" cy="6858000"/>
          </a:xfrm>
          <a:noFill/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9F041E5-830E-4DA5-8BC2-3F1A0F6B407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68001" y="1435101"/>
            <a:ext cx="6576905" cy="5040100"/>
          </a:xfrm>
          <a:noFill/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  <a:lvl6pPr>
              <a:lnSpc>
                <a:spcPct val="100000"/>
              </a:lnSpc>
              <a:spcBef>
                <a:spcPts val="800"/>
              </a:spcBef>
              <a:defRPr/>
            </a:lvl6pPr>
            <a:lvl7pPr>
              <a:lnSpc>
                <a:spcPct val="100000"/>
              </a:lnSpc>
              <a:spcBef>
                <a:spcPts val="800"/>
              </a:spcBef>
              <a:defRPr/>
            </a:lvl7pPr>
            <a:lvl8pPr>
              <a:lnSpc>
                <a:spcPct val="100000"/>
              </a:lnSpc>
              <a:spcBef>
                <a:spcPts val="800"/>
              </a:spcBef>
              <a:defRPr/>
            </a:lvl8pPr>
            <a:lvl9pPr>
              <a:lnSpc>
                <a:spcPct val="100000"/>
              </a:lnSpc>
              <a:spcBef>
                <a:spcPts val="800"/>
              </a:spcBef>
              <a:defRPr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835318-1038-48F9-A3AE-1407B519F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999" y="345600"/>
            <a:ext cx="6576000" cy="672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1CED952-0414-4B39-BD89-0B466518FC3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10400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A3B6590-8652-4681-86B5-FF467043469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5626756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1/2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E99E84DF-34AB-4811-8B65-2F1C2629539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55997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9" name="Objekt 8" hidden="1">
                        <a:extLst>
                          <a:ext uri="{FF2B5EF4-FFF2-40B4-BE49-F238E27FC236}">
                            <a16:creationId xmlns:a16="http://schemas.microsoft.com/office/drawing/2014/main" id="{E99E84DF-34AB-4811-8B65-2F1C262953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5454" y="345600"/>
            <a:ext cx="4961376" cy="672000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5454" y="1435101"/>
            <a:ext cx="4961377" cy="5041900"/>
          </a:xfrm>
          <a:noFill/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  <a:lvl6pPr>
              <a:lnSpc>
                <a:spcPct val="100000"/>
              </a:lnSpc>
              <a:spcBef>
                <a:spcPts val="800"/>
              </a:spcBef>
              <a:defRPr/>
            </a:lvl6pPr>
            <a:lvl7pPr>
              <a:lnSpc>
                <a:spcPct val="100000"/>
              </a:lnSpc>
              <a:spcBef>
                <a:spcPts val="800"/>
              </a:spcBef>
              <a:defRPr/>
            </a:lvl7pPr>
            <a:lvl8pPr>
              <a:lnSpc>
                <a:spcPct val="100000"/>
              </a:lnSpc>
              <a:spcBef>
                <a:spcPts val="800"/>
              </a:spcBef>
              <a:defRPr/>
            </a:lvl8pPr>
            <a:lvl9pPr>
              <a:lnSpc>
                <a:spcPct val="100000"/>
              </a:lnSpc>
              <a:spcBef>
                <a:spcPts val="800"/>
              </a:spcBef>
              <a:defRPr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Bildplatzhalter 9">
            <a:extLst>
              <a:ext uri="{FF2B5EF4-FFF2-40B4-BE49-F238E27FC236}">
                <a16:creationId xmlns:a16="http://schemas.microsoft.com/office/drawing/2014/main" id="{BB02B2D4-EDED-4EBA-A037-2A60138496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92EFC17-299E-48B8-A427-04E56E5465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C8D08B-7D91-4E2F-8D19-AB173B6698B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1085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- 1/2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76601F67-B9E8-44CE-8BF2-5ABE5725A50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818081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76601F67-B9E8-44CE-8BF2-5ABE5725A50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374D5E61-6B90-446B-96C3-4612853F6BC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905" cy="6858000"/>
          </a:xfrm>
          <a:noFill/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9F041E5-830E-4DA5-8BC2-3F1A0F6B407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68001" y="1435101"/>
            <a:ext cx="4977017" cy="5040100"/>
          </a:xfrm>
          <a:noFill/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  <a:lvl6pPr>
              <a:lnSpc>
                <a:spcPct val="100000"/>
              </a:lnSpc>
              <a:spcBef>
                <a:spcPts val="800"/>
              </a:spcBef>
              <a:defRPr/>
            </a:lvl6pPr>
            <a:lvl7pPr>
              <a:lnSpc>
                <a:spcPct val="100000"/>
              </a:lnSpc>
              <a:spcBef>
                <a:spcPts val="800"/>
              </a:spcBef>
              <a:defRPr/>
            </a:lvl7pPr>
            <a:lvl8pPr>
              <a:lnSpc>
                <a:spcPct val="100000"/>
              </a:lnSpc>
              <a:spcBef>
                <a:spcPts val="800"/>
              </a:spcBef>
              <a:defRPr/>
            </a:lvl8pPr>
            <a:lvl9pPr>
              <a:lnSpc>
                <a:spcPct val="100000"/>
              </a:lnSpc>
              <a:spcBef>
                <a:spcPts val="800"/>
              </a:spcBef>
              <a:defRPr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835318-1038-48F9-A3AE-1407B519F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999" y="345600"/>
            <a:ext cx="4976332" cy="672000"/>
          </a:xfrm>
        </p:spPr>
        <p:txBody>
          <a:bodyPr vert="horz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1CED952-0414-4B39-BD89-0B466518FC3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10400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A3B6590-8652-4681-86B5-FF467043469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400" y="6475200"/>
            <a:ext cx="168000" cy="382800"/>
          </a:xfrm>
        </p:spPr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21180572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z - 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1B12665-BECF-4BAD-9EA7-0C1F056FE2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927834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1B12665-BECF-4BAD-9EA7-0C1F056FE2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19E2268F-43BD-48D3-8CD9-C402EAFDDA8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358063" y="4584715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/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086725" cy="6857999"/>
          </a:xfrm>
          <a:noFill/>
        </p:spPr>
        <p:txBody>
          <a:bodyPr bIns="720000"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1E4DFC-D2D9-40B2-83C7-DDD7602CE8F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626765" y="1028701"/>
            <a:ext cx="2793706" cy="3124200"/>
          </a:xfrm>
          <a:noFill/>
        </p:spPr>
        <p:txBody>
          <a:bodyPr vert="horz" lIns="0" tIns="0" rIns="0" bIns="0" rtlCol="0">
            <a:noAutofit/>
          </a:bodyPr>
          <a:lstStyle>
            <a:lvl1pPr>
              <a:defRPr lang="de-DE" sz="1400" noProof="0" dirty="0">
                <a:solidFill>
                  <a:schemeClr val="tx1"/>
                </a:solidFill>
              </a:defRPr>
            </a:lvl1pPr>
            <a:lvl2pPr>
              <a:defRPr lang="de-DE" sz="1200" noProof="0" dirty="0"/>
            </a:lvl2pPr>
          </a:lstStyle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Mastertextformat bearbeiten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Zweite Ebene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endParaRPr lang="de-DE" noProof="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C333949-C356-44C1-ABDC-A0C9DAE647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999" y="844077"/>
            <a:ext cx="7318726" cy="1969770"/>
          </a:xfrm>
          <a:noFill/>
        </p:spPr>
        <p:txBody>
          <a:bodyPr vert="horz" wrap="square" anchor="t">
            <a:spAutoFit/>
          </a:bodyPr>
          <a:lstStyle>
            <a:lvl1pPr>
              <a:defRPr sz="6400" b="0" cap="all" baseline="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Wenn aus</a:t>
            </a:r>
            <a:br>
              <a:rPr lang="de-DE" dirty="0"/>
            </a:br>
            <a:r>
              <a:rPr lang="de-DE" dirty="0"/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11324997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z - Mitte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1B12665-BECF-4BAD-9EA7-0C1F056FE2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053125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1B12665-BECF-4BAD-9EA7-0C1F056FE2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9">
            <a:extLst>
              <a:ext uri="{FF2B5EF4-FFF2-40B4-BE49-F238E27FC236}">
                <a16:creationId xmlns:a16="http://schemas.microsoft.com/office/drawing/2014/main" id="{9F41F52B-5329-47FF-AD72-4691D02D57E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90975" y="0"/>
            <a:ext cx="4099526" cy="6858000"/>
          </a:xfrm>
          <a:noFill/>
        </p:spPr>
        <p:txBody>
          <a:bodyPr bIns="720000"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8" name="Titel 5">
            <a:extLst>
              <a:ext uri="{FF2B5EF4-FFF2-40B4-BE49-F238E27FC236}">
                <a16:creationId xmlns:a16="http://schemas.microsoft.com/office/drawing/2014/main" id="{FAC85235-891C-4166-85BD-0A612CCE6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000" y="844077"/>
            <a:ext cx="7322501" cy="1969770"/>
          </a:xfrm>
          <a:noFill/>
        </p:spPr>
        <p:txBody>
          <a:bodyPr vert="horz" wrap="square" anchor="t">
            <a:spAutoFit/>
          </a:bodyPr>
          <a:lstStyle>
            <a:lvl1pPr>
              <a:defRPr sz="6400" b="0" cap="all" baseline="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Wenn aus</a:t>
            </a:r>
            <a:br>
              <a:rPr lang="de-DE" dirty="0"/>
            </a:br>
            <a:r>
              <a:rPr lang="de-DE" dirty="0"/>
              <a:t>xxx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487DB1C-42EE-49AE-848A-2185BA1E5F3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626765" y="1028701"/>
            <a:ext cx="2793706" cy="3124200"/>
          </a:xfrm>
          <a:noFill/>
        </p:spPr>
        <p:txBody>
          <a:bodyPr vert="horz" lIns="0" tIns="0" rIns="0" bIns="0" rtlCol="0">
            <a:noAutofit/>
          </a:bodyPr>
          <a:lstStyle>
            <a:lvl1pPr>
              <a:defRPr lang="de-DE" sz="1400" noProof="0" dirty="0">
                <a:solidFill>
                  <a:schemeClr val="tx1"/>
                </a:solidFill>
              </a:defRPr>
            </a:lvl1pPr>
            <a:lvl2pPr>
              <a:defRPr lang="de-DE" sz="1200" noProof="0" dirty="0"/>
            </a:lvl2pPr>
          </a:lstStyle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Mastertextformat bearbeiten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Zweite Ebene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endParaRPr lang="de-DE" noProof="0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3478AB0A-6487-430A-AA7D-FB8ADA8C280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358063" y="4584715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/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49024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z - Bild links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1B12665-BECF-4BAD-9EA7-0C1F056FE2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490554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1B12665-BECF-4BAD-9EA7-0C1F056FE2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Bildplatzhalter 9">
            <a:extLst>
              <a:ext uri="{FF2B5EF4-FFF2-40B4-BE49-F238E27FC236}">
                <a16:creationId xmlns:a16="http://schemas.microsoft.com/office/drawing/2014/main" id="{BC8B63E5-6468-4D17-AEE7-8FDF77D61B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818000"/>
            <a:ext cx="8086725" cy="5040000"/>
          </a:xfrm>
          <a:noFill/>
        </p:spPr>
        <p:txBody>
          <a:bodyPr vert="horz" lIns="0" tIns="0" rIns="0" bIns="720000" rtlCol="0" anchor="ctr">
            <a:noAutofit/>
          </a:bodyPr>
          <a:lstStyle>
            <a:lvl1pPr>
              <a:defRPr lang="de-DE" noProof="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C333949-C356-44C1-ABDC-A0C9DAE647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000" y="323674"/>
            <a:ext cx="7318725" cy="1969770"/>
          </a:xfrm>
          <a:noFill/>
        </p:spPr>
        <p:txBody>
          <a:bodyPr vert="horz" wrap="square" anchor="t">
            <a:spAutoFit/>
          </a:bodyPr>
          <a:lstStyle>
            <a:lvl1pPr>
              <a:defRPr sz="6400" b="0" cap="all" baseline="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Wenn aus</a:t>
            </a:r>
            <a:br>
              <a:rPr lang="de-DE" dirty="0"/>
            </a:br>
            <a:r>
              <a:rPr lang="de-DE" dirty="0"/>
              <a:t>xxx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2B2F0D80-E120-48E4-8C5C-84829C3B83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626765" y="1028701"/>
            <a:ext cx="2793706" cy="3124200"/>
          </a:xfrm>
          <a:noFill/>
        </p:spPr>
        <p:txBody>
          <a:bodyPr vert="horz" lIns="0" tIns="0" rIns="0" bIns="0" rtlCol="0">
            <a:noAutofit/>
          </a:bodyPr>
          <a:lstStyle>
            <a:lvl1pPr>
              <a:defRPr lang="de-DE" sz="1400" noProof="0" dirty="0">
                <a:solidFill>
                  <a:schemeClr val="tx1"/>
                </a:solidFill>
              </a:defRPr>
            </a:lvl1pPr>
            <a:lvl2pPr>
              <a:defRPr lang="de-DE" sz="1200" noProof="0" dirty="0"/>
            </a:lvl2pPr>
          </a:lstStyle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Mastertextformat bearbeiten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de-DE" noProof="0" dirty="0"/>
              <a:t>Zweite Ebene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endParaRPr lang="de-DE" noProof="0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47E91FEB-6DB6-41BA-856A-F2A42471AE3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358063" y="4584715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/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66663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- ro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79766D91-CD11-42DD-9582-D4D66CB89B2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502940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79766D91-CD11-42DD-9582-D4D66CB89B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hteck 1">
            <a:extLst>
              <a:ext uri="{FF2B5EF4-FFF2-40B4-BE49-F238E27FC236}">
                <a16:creationId xmlns:a16="http://schemas.microsoft.com/office/drawing/2014/main" id="{B4EB333C-A679-42FE-83AB-921D8142E2B9}"/>
              </a:ext>
            </a:extLst>
          </p:cNvPr>
          <p:cNvSpPr>
            <a:spLocks noChangeAspect="1"/>
          </p:cNvSpPr>
          <p:nvPr userDrawn="1"/>
        </p:nvSpPr>
        <p:spPr>
          <a:xfrm>
            <a:off x="766197" y="1439827"/>
            <a:ext cx="45600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E0CFEC-BEF2-41CC-8BA2-5D4C57A90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092" y="1435199"/>
            <a:ext cx="168000" cy="4982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Vertraulich, Streng vertraulich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5006A1-127E-453A-8AC2-3BF9BD36D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" y="6475200"/>
            <a:ext cx="168000" cy="38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noProof="0" smtClean="0"/>
              <a:pPr/>
              <a:t>‹Nr.›</a:t>
            </a:fld>
            <a:r>
              <a:rPr lang="de-DE" noProof="0" dirty="0"/>
              <a:t> |</a:t>
            </a:r>
          </a:p>
        </p:txBody>
      </p:sp>
      <p:sp>
        <p:nvSpPr>
          <p:cNvPr id="11" name="Bildplatzhalter 9">
            <a:extLst>
              <a:ext uri="{FF2B5EF4-FFF2-40B4-BE49-F238E27FC236}">
                <a16:creationId xmlns:a16="http://schemas.microsoft.com/office/drawing/2014/main" id="{D805C94E-8FD3-4A42-B8F7-FB1915A89F0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1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001DC86-E6E4-4427-8392-F89C34D8F91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6197" y="568864"/>
            <a:ext cx="4560000" cy="488921"/>
          </a:xfrm>
          <a:prstGeom prst="rect">
            <a:avLst/>
          </a:prstGeom>
        </p:spPr>
      </p:pic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832EF458-16A7-4750-AA26-68B366DF55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46896" y="5323729"/>
            <a:ext cx="2640000" cy="384000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2EE98A-1738-4726-AF74-B647708F57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948499" y="4809600"/>
            <a:ext cx="1080000" cy="900000"/>
          </a:xfrm>
        </p:spPr>
        <p:txBody>
          <a:bodyPr anchor="b"/>
          <a:lstStyle>
            <a:lvl1pPr marL="0" algn="r">
              <a:spcBef>
                <a:spcPts val="0"/>
              </a:spcBef>
              <a:buFontTx/>
              <a:buNone/>
              <a:defRPr sz="1200" b="0">
                <a:solidFill>
                  <a:schemeClr val="bg1"/>
                </a:solidFill>
              </a:defRPr>
            </a:lvl1pPr>
            <a:lvl2pPr marL="0">
              <a:spcBef>
                <a:spcPts val="0"/>
              </a:spcBef>
              <a:buFontTx/>
              <a:buNone/>
              <a:defRPr sz="1200"/>
            </a:lvl2pPr>
            <a:lvl3pPr marL="0" indent="0">
              <a:spcBef>
                <a:spcPts val="0"/>
              </a:spcBef>
              <a:buFontTx/>
              <a:buNone/>
              <a:defRPr sz="1200"/>
            </a:lvl3pPr>
            <a:lvl4pPr marL="0" indent="0">
              <a:spcBef>
                <a:spcPts val="0"/>
              </a:spcBef>
              <a:buFontTx/>
              <a:buNone/>
              <a:defRPr sz="1200"/>
            </a:lvl4pPr>
            <a:lvl5pPr marL="0" indent="0">
              <a:spcBef>
                <a:spcPts val="0"/>
              </a:spcBef>
              <a:buFontTx/>
              <a:buNone/>
              <a:defRPr sz="1200"/>
            </a:lvl5pPr>
            <a:lvl6pPr marL="0" indent="0">
              <a:spcBef>
                <a:spcPts val="0"/>
              </a:spcBef>
              <a:buFontTx/>
              <a:buNone/>
              <a:defRPr sz="1200"/>
            </a:lvl6pPr>
            <a:lvl7pPr marL="0" indent="0">
              <a:spcBef>
                <a:spcPts val="0"/>
              </a:spcBef>
              <a:buFontTx/>
              <a:buNone/>
              <a:defRPr sz="1200"/>
            </a:lvl7pPr>
            <a:lvl8pPr marL="0" indent="0">
              <a:spcBef>
                <a:spcPts val="0"/>
              </a:spcBef>
              <a:buFontTx/>
              <a:buNone/>
              <a:defRPr sz="1200"/>
            </a:lvl8pPr>
            <a:lvl9pPr marL="0" indent="0">
              <a:spcBef>
                <a:spcPts val="0"/>
              </a:spcBef>
              <a:buFontTx/>
              <a:buNone/>
              <a:defRPr sz="1200"/>
            </a:lvl9pPr>
          </a:lstStyle>
          <a:p>
            <a:pPr lvl="0"/>
            <a:r>
              <a:rPr lang="de-DE" dirty="0"/>
              <a:t>Kunden-Logo</a:t>
            </a:r>
            <a:br>
              <a:rPr lang="de-DE" dirty="0"/>
            </a:br>
            <a:r>
              <a:rPr lang="de-DE" dirty="0"/>
              <a:t>(optional)</a:t>
            </a:r>
          </a:p>
          <a:p>
            <a:pPr lvl="0"/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70D165E1-57FE-4378-8381-0D6847A196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6896" y="2805778"/>
            <a:ext cx="3975204" cy="623222"/>
          </a:xfrm>
          <a:noFill/>
        </p:spPr>
        <p:txBody>
          <a:bodyPr anchor="t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Zweite Ebene</a:t>
            </a:r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A5B7E1AA-D192-42E4-AF10-25EBDEC3DC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46896" y="1738802"/>
            <a:ext cx="3975204" cy="899999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24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181070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t -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7805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D11C034-315F-4040-9E16-D0CDA7CBE778}"/>
              </a:ext>
            </a:extLst>
          </p:cNvPr>
          <p:cNvSpPr/>
          <p:nvPr userDrawn="1"/>
        </p:nvSpPr>
        <p:spPr>
          <a:xfrm>
            <a:off x="768000" y="1026000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E131E5C-29B3-4FF6-B6BA-20909569B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998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Vorname</a:t>
            </a:r>
            <a:br>
              <a:rPr lang="de-DE" noProof="0" dirty="0"/>
            </a:br>
            <a:r>
              <a:rPr lang="de-DE" noProof="0" dirty="0"/>
              <a:t>Nachname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92C009C9-86B3-4A02-902B-E1354B8381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60998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Personenangaben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11083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t -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34EE8C9A-11B2-435E-BD37-9851B414FE4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64869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34EE8C9A-11B2-435E-BD37-9851B414FE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08C8809A-997A-4C50-A5F9-A766E19121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4195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D11C034-315F-4040-9E16-D0CDA7CBE778}"/>
              </a:ext>
            </a:extLst>
          </p:cNvPr>
          <p:cNvSpPr/>
          <p:nvPr userDrawn="1"/>
        </p:nvSpPr>
        <p:spPr>
          <a:xfrm>
            <a:off x="6882472" y="1026000"/>
            <a:ext cx="4561200" cy="4561200"/>
          </a:xfrm>
          <a:prstGeom prst="rect">
            <a:avLst/>
          </a:prstGeom>
          <a:solidFill>
            <a:srgbClr val="CF00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E131E5C-29B3-4FF6-B6BA-20909569B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75470" y="1267056"/>
            <a:ext cx="3975204" cy="1427041"/>
          </a:xfrm>
          <a:noFill/>
        </p:spPr>
        <p:txBody>
          <a:bodyPr anchor="b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Vorname</a:t>
            </a:r>
            <a:br>
              <a:rPr lang="de-DE" noProof="0" dirty="0"/>
            </a:br>
            <a:r>
              <a:rPr lang="de-DE" noProof="0" dirty="0"/>
              <a:t>Nachname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92C009C9-86B3-4A02-902B-E1354B8381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75470" y="3766564"/>
            <a:ext cx="3975204" cy="1524000"/>
          </a:xfrm>
          <a:noFill/>
        </p:spPr>
        <p:txBody>
          <a:bodyPr anchor="b"/>
          <a:lstStyle>
            <a:lvl1pPr marL="0">
              <a:lnSpc>
                <a:spcPct val="150000"/>
              </a:lnSpc>
              <a:spcBef>
                <a:spcPts val="600"/>
              </a:spcBef>
              <a:buFontTx/>
              <a:buNone/>
              <a:tabLst>
                <a:tab pos="599002" algn="l"/>
              </a:tabLst>
              <a:defRPr sz="1200" b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pPr lvl="0"/>
            <a:r>
              <a:rPr lang="de-DE" noProof="0" dirty="0"/>
              <a:t>Personenangaben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23642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ndo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0630373B-F9F0-4DF0-B51C-C0DA99D9AC5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628687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0630373B-F9F0-4DF0-B51C-C0DA99D9AC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EB3A9D8B-8DB9-4FDA-A986-F21F95AB1E2B}"/>
              </a:ext>
            </a:extLst>
          </p:cNvPr>
          <p:cNvGrpSpPr/>
          <p:nvPr userDrawn="1"/>
        </p:nvGrpSpPr>
        <p:grpSpPr>
          <a:xfrm>
            <a:off x="0" y="1"/>
            <a:ext cx="12192000" cy="6858001"/>
            <a:chOff x="-178916" y="-1"/>
            <a:chExt cx="7567629" cy="5143501"/>
          </a:xfrm>
        </p:grpSpPr>
        <p:sp>
          <p:nvSpPr>
            <p:cNvPr id="7" name="object 2">
              <a:extLst>
                <a:ext uri="{FF2B5EF4-FFF2-40B4-BE49-F238E27FC236}">
                  <a16:creationId xmlns:a16="http://schemas.microsoft.com/office/drawing/2014/main" id="{0A518ED2-8BA0-4110-9436-FAD7AAC05A56}"/>
                </a:ext>
              </a:extLst>
            </p:cNvPr>
            <p:cNvSpPr/>
            <p:nvPr/>
          </p:nvSpPr>
          <p:spPr>
            <a:xfrm>
              <a:off x="2343849" y="0"/>
              <a:ext cx="2522432" cy="5143500"/>
            </a:xfrm>
            <a:custGeom>
              <a:avLst/>
              <a:gdLst/>
              <a:ahLst/>
              <a:cxnLst/>
              <a:rect l="l" t="t" r="r" b="b"/>
              <a:pathLst>
                <a:path w="10052050" h="11308715">
                  <a:moveTo>
                    <a:pt x="0" y="11308556"/>
                  </a:moveTo>
                  <a:lnTo>
                    <a:pt x="10052049" y="11308556"/>
                  </a:lnTo>
                  <a:lnTo>
                    <a:pt x="10052049" y="0"/>
                  </a:lnTo>
                  <a:lnTo>
                    <a:pt x="0" y="0"/>
                  </a:lnTo>
                  <a:lnTo>
                    <a:pt x="0" y="11308556"/>
                  </a:lnTo>
                  <a:close/>
                </a:path>
              </a:pathLst>
            </a:custGeom>
            <a:solidFill>
              <a:srgbClr val="E4002B"/>
            </a:solidFill>
          </p:spPr>
          <p:txBody>
            <a:bodyPr wrap="square" lIns="0" tIns="0" rIns="0" bIns="0" rtlCol="0"/>
            <a:lstStyle/>
            <a:p>
              <a:endParaRPr sz="3200"/>
            </a:p>
          </p:txBody>
        </p:sp>
        <p:sp>
          <p:nvSpPr>
            <p:cNvPr id="8" name="object 2">
              <a:extLst>
                <a:ext uri="{FF2B5EF4-FFF2-40B4-BE49-F238E27FC236}">
                  <a16:creationId xmlns:a16="http://schemas.microsoft.com/office/drawing/2014/main" id="{BB2A9C95-46BB-41D7-B14D-6AA7A0666191}"/>
                </a:ext>
              </a:extLst>
            </p:cNvPr>
            <p:cNvSpPr/>
            <p:nvPr/>
          </p:nvSpPr>
          <p:spPr>
            <a:xfrm>
              <a:off x="-178916" y="0"/>
              <a:ext cx="2522432" cy="5143500"/>
            </a:xfrm>
            <a:custGeom>
              <a:avLst/>
              <a:gdLst/>
              <a:ahLst/>
              <a:cxnLst/>
              <a:rect l="l" t="t" r="r" b="b"/>
              <a:pathLst>
                <a:path w="10052050" h="11308715">
                  <a:moveTo>
                    <a:pt x="0" y="11308556"/>
                  </a:moveTo>
                  <a:lnTo>
                    <a:pt x="10052049" y="11308556"/>
                  </a:lnTo>
                  <a:lnTo>
                    <a:pt x="10052049" y="0"/>
                  </a:lnTo>
                  <a:lnTo>
                    <a:pt x="0" y="0"/>
                  </a:lnTo>
                  <a:lnTo>
                    <a:pt x="0" y="11308556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 sz="3200"/>
            </a:p>
          </p:txBody>
        </p:sp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154BDCAB-D0C6-4FA4-8CD7-A649F84E3A7D}"/>
                </a:ext>
              </a:extLst>
            </p:cNvPr>
            <p:cNvSpPr/>
            <p:nvPr/>
          </p:nvSpPr>
          <p:spPr>
            <a:xfrm>
              <a:off x="4866281" y="-1"/>
              <a:ext cx="2522432" cy="5143500"/>
            </a:xfrm>
            <a:custGeom>
              <a:avLst/>
              <a:gdLst/>
              <a:ahLst/>
              <a:cxnLst/>
              <a:rect l="l" t="t" r="r" b="b"/>
              <a:pathLst>
                <a:path w="10052050" h="11308715">
                  <a:moveTo>
                    <a:pt x="0" y="11308556"/>
                  </a:moveTo>
                  <a:lnTo>
                    <a:pt x="10052049" y="11308556"/>
                  </a:lnTo>
                  <a:lnTo>
                    <a:pt x="10052049" y="0"/>
                  </a:lnTo>
                  <a:lnTo>
                    <a:pt x="0" y="0"/>
                  </a:lnTo>
                  <a:lnTo>
                    <a:pt x="0" y="11308556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lIns="0" tIns="0" rIns="0" bIns="0" rtlCol="0"/>
            <a:lstStyle/>
            <a:p>
              <a:endParaRPr sz="3200"/>
            </a:p>
          </p:txBody>
        </p:sp>
      </p:grpSp>
      <p:sp>
        <p:nvSpPr>
          <p:cNvPr id="18" name="Rechteck 17">
            <a:extLst>
              <a:ext uri="{FF2B5EF4-FFF2-40B4-BE49-F238E27FC236}">
                <a16:creationId xmlns:a16="http://schemas.microsoft.com/office/drawing/2014/main" id="{E50AE779-7598-42AB-A6BA-C2EF767EDAE7}"/>
              </a:ext>
            </a:extLst>
          </p:cNvPr>
          <p:cNvSpPr/>
          <p:nvPr userDrawn="1"/>
        </p:nvSpPr>
        <p:spPr>
          <a:xfrm>
            <a:off x="8884916" y="2289544"/>
            <a:ext cx="22946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c/o The </a:t>
            </a:r>
            <a:r>
              <a:rPr lang="de-DE" sz="160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Drivery</a:t>
            </a:r>
            <a:b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160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Mariendorfer</a:t>
            </a:r>
            <a: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Damm 1</a:t>
            </a:r>
            <a:b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12099 Berlin</a:t>
            </a:r>
          </a:p>
          <a:p>
            <a:endParaRPr lang="de-DE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30 4036 7627-0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47AD9A70-0A21-40E9-9DE5-14CCE51B36CD}"/>
              </a:ext>
            </a:extLst>
          </p:cNvPr>
          <p:cNvSpPr/>
          <p:nvPr userDrawn="1"/>
        </p:nvSpPr>
        <p:spPr>
          <a:xfrm>
            <a:off x="353417" y="3393347"/>
            <a:ext cx="31379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Richard-Reitzner-Allee 1</a:t>
            </a:r>
            <a:br>
              <a:rPr lang="de-D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85540 Haar / München</a:t>
            </a:r>
          </a:p>
          <a:p>
            <a:endParaRPr lang="de-DE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89 856 33 33-0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1D52A33C-B142-48E3-8FC8-C69FF2FF6310}"/>
              </a:ext>
            </a:extLst>
          </p:cNvPr>
          <p:cNvSpPr txBox="1"/>
          <p:nvPr userDrawn="1"/>
        </p:nvSpPr>
        <p:spPr>
          <a:xfrm>
            <a:off x="335055" y="2810907"/>
            <a:ext cx="3335099" cy="593262"/>
          </a:xfrm>
          <a:prstGeom prst="rect">
            <a:avLst/>
          </a:prstGeom>
        </p:spPr>
        <p:txBody>
          <a:bodyPr vert="horz" wrap="square" lIns="0" tIns="18627" rIns="0" bIns="0" rtlCol="0">
            <a:spAutoFit/>
          </a:bodyPr>
          <a:lstStyle/>
          <a:p>
            <a:pPr marL="16933" algn="ctr">
              <a:spcBef>
                <a:spcPts val="147"/>
              </a:spcBef>
            </a:pPr>
            <a:r>
              <a:rPr lang="de-DE" sz="3733" b="1" spc="400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MÜNCHEN</a:t>
            </a:r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D0ED5F1C-A811-4339-B715-775D70EEA1AE}"/>
              </a:ext>
            </a:extLst>
          </p:cNvPr>
          <p:cNvSpPr txBox="1"/>
          <p:nvPr userDrawn="1"/>
        </p:nvSpPr>
        <p:spPr>
          <a:xfrm>
            <a:off x="4199273" y="4123524"/>
            <a:ext cx="3838939" cy="593262"/>
          </a:xfrm>
          <a:prstGeom prst="rect">
            <a:avLst/>
          </a:prstGeom>
        </p:spPr>
        <p:txBody>
          <a:bodyPr vert="horz" wrap="square" lIns="0" tIns="18627" rIns="0" bIns="0" rtlCol="0">
            <a:spAutoFit/>
          </a:bodyPr>
          <a:lstStyle/>
          <a:p>
            <a:pPr marL="16933" algn="ctr">
              <a:spcBef>
                <a:spcPts val="147"/>
              </a:spcBef>
            </a:pPr>
            <a:r>
              <a:rPr lang="de-DE" sz="3733" b="1" spc="400">
                <a:latin typeface="Arial Black" panose="020B0604020202020204" pitchFamily="34" charset="0"/>
                <a:cs typeface="Arial Black" panose="020B0604020202020204" pitchFamily="34" charset="0"/>
              </a:rPr>
              <a:t>STUTTGART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D887639-4E12-49EF-83D2-D087AA4D7DC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01341" y="141774"/>
            <a:ext cx="2348887" cy="535189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759A5BDA-5E5D-496D-95EF-B4E16183BE82}"/>
              </a:ext>
            </a:extLst>
          </p:cNvPr>
          <p:cNvSpPr/>
          <p:nvPr userDrawn="1"/>
        </p:nvSpPr>
        <p:spPr>
          <a:xfrm>
            <a:off x="4187853" y="4673308"/>
            <a:ext cx="369229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Industriestraße 48</a:t>
            </a:r>
            <a:b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70565 Stuttgart</a:t>
            </a:r>
          </a:p>
          <a:p>
            <a:endParaRPr lang="de-DE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+49 711 508 718-0</a:t>
            </a:r>
          </a:p>
        </p:txBody>
      </p:sp>
      <p:sp>
        <p:nvSpPr>
          <p:cNvPr id="19" name="object 4">
            <a:extLst>
              <a:ext uri="{FF2B5EF4-FFF2-40B4-BE49-F238E27FC236}">
                <a16:creationId xmlns:a16="http://schemas.microsoft.com/office/drawing/2014/main" id="{4842D1C0-04A7-4795-88D6-BF4D7C86DD72}"/>
              </a:ext>
            </a:extLst>
          </p:cNvPr>
          <p:cNvSpPr txBox="1"/>
          <p:nvPr userDrawn="1"/>
        </p:nvSpPr>
        <p:spPr>
          <a:xfrm>
            <a:off x="8743395" y="1729604"/>
            <a:ext cx="2775415" cy="593262"/>
          </a:xfrm>
          <a:prstGeom prst="rect">
            <a:avLst/>
          </a:prstGeom>
        </p:spPr>
        <p:txBody>
          <a:bodyPr vert="horz" wrap="square" lIns="0" tIns="18627" rIns="0" bIns="0" rtlCol="0">
            <a:spAutoFit/>
          </a:bodyPr>
          <a:lstStyle/>
          <a:p>
            <a:pPr marL="16933" algn="ctr">
              <a:spcBef>
                <a:spcPts val="147"/>
              </a:spcBef>
            </a:pPr>
            <a:r>
              <a:rPr lang="de-DE" sz="3733" b="1" spc="40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BERLIN</a:t>
            </a:r>
          </a:p>
        </p:txBody>
      </p:sp>
    </p:spTree>
    <p:extLst>
      <p:ext uri="{BB962C8B-B14F-4D97-AF65-F5344CB8AC3E}">
        <p14:creationId xmlns:p14="http://schemas.microsoft.com/office/powerpoint/2010/main" val="78274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F1CF539-203C-476D-82E7-6258DB6A0B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4000" y="0"/>
            <a:ext cx="6858000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EC10922-7909-47A9-A097-5F71D1BC7D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8000" y="1037401"/>
            <a:ext cx="4099275" cy="1056000"/>
          </a:xfrm>
          <a:noFill/>
        </p:spPr>
        <p:txBody>
          <a:bodyPr lIns="0" tIns="0" rIns="0"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3600" cap="none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1467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/>
              <a:t>Mastertextformat</a:t>
            </a:r>
          </a:p>
          <a:p>
            <a:pPr lvl="1"/>
            <a:r>
              <a:rPr lang="de-DE" noProof="0" dirty="0"/>
              <a:t>Zweite Ebene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A56AF00-8E35-45E3-A351-E1DC9A53A3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624" y="3689195"/>
            <a:ext cx="2736000" cy="29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5953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Referenz - Bild links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1B12665-BECF-4BAD-9EA7-0C1F056FE2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983532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92" imgH="595" progId="TCLayout.ActiveDocument.1">
                  <p:embed/>
                </p:oleObj>
              </mc:Choice>
              <mc:Fallback>
                <p:oleObj name="think-cell Folie" r:id="rId3" imgW="592" imgH="59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1B12665-BECF-4BAD-9EA7-0C1F056FE2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>
            <a:extLst>
              <a:ext uri="{FF2B5EF4-FFF2-40B4-BE49-F238E27FC236}">
                <a16:creationId xmlns:a16="http://schemas.microsoft.com/office/drawing/2014/main" id="{5EA95062-697C-4197-BB83-3031F7C010DD}"/>
              </a:ext>
            </a:extLst>
          </p:cNvPr>
          <p:cNvSpPr/>
          <p:nvPr userDrawn="1"/>
        </p:nvSpPr>
        <p:spPr>
          <a:xfrm>
            <a:off x="6096640" y="3428999"/>
            <a:ext cx="6095360" cy="3429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>
              <a:highlight>
                <a:srgbClr val="000000"/>
              </a:highlight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89A9DD7-F76C-432A-A66C-9E16096FBBC5}"/>
              </a:ext>
            </a:extLst>
          </p:cNvPr>
          <p:cNvSpPr/>
          <p:nvPr userDrawn="1"/>
        </p:nvSpPr>
        <p:spPr>
          <a:xfrm>
            <a:off x="0" y="3429005"/>
            <a:ext cx="6096213" cy="3429000"/>
          </a:xfrm>
          <a:prstGeom prst="rect">
            <a:avLst/>
          </a:prstGeom>
          <a:solidFill>
            <a:srgbClr val="E4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>
              <a:highlight>
                <a:srgbClr val="000000"/>
              </a:highlight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0D52C7D-2859-42D5-9974-0B230DB7C06C}"/>
              </a:ext>
            </a:extLst>
          </p:cNvPr>
          <p:cNvSpPr/>
          <p:nvPr userDrawn="1"/>
        </p:nvSpPr>
        <p:spPr>
          <a:xfrm>
            <a:off x="0" y="0"/>
            <a:ext cx="6095360" cy="34290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>
              <a:highlight>
                <a:srgbClr val="000000"/>
              </a:highlight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06D543F-FB0B-4EFA-B577-E64A21230B48}"/>
              </a:ext>
            </a:extLst>
          </p:cNvPr>
          <p:cNvSpPr/>
          <p:nvPr userDrawn="1"/>
        </p:nvSpPr>
        <p:spPr>
          <a:xfrm>
            <a:off x="6096640" y="0"/>
            <a:ext cx="6095360" cy="3429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>
              <a:highlight>
                <a:srgbClr val="000000"/>
              </a:highlight>
            </a:endParaRPr>
          </a:p>
        </p:txBody>
      </p:sp>
      <p:sp>
        <p:nvSpPr>
          <p:cNvPr id="20" name="Textplatzhalter 16">
            <a:extLst>
              <a:ext uri="{FF2B5EF4-FFF2-40B4-BE49-F238E27FC236}">
                <a16:creationId xmlns:a16="http://schemas.microsoft.com/office/drawing/2014/main" id="{7D850D8D-94EE-4DAB-8F02-12C8ABE0F9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60078" y="1000979"/>
            <a:ext cx="3975204" cy="1427041"/>
          </a:xfrm>
          <a:noFill/>
        </p:spPr>
        <p:txBody>
          <a:bodyPr anchor="ctr"/>
          <a:lstStyle>
            <a:lvl1pPr marL="0" algn="ctr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21" name="Textplatzhalter 16">
            <a:extLst>
              <a:ext uri="{FF2B5EF4-FFF2-40B4-BE49-F238E27FC236}">
                <a16:creationId xmlns:a16="http://schemas.microsoft.com/office/drawing/2014/main" id="{865F7597-9512-416C-BF85-0062D46BE4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55438" y="1000979"/>
            <a:ext cx="3975204" cy="1427041"/>
          </a:xfrm>
          <a:noFill/>
        </p:spPr>
        <p:txBody>
          <a:bodyPr anchor="ctr"/>
          <a:lstStyle>
            <a:lvl1pPr marL="0" algn="ctr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22" name="Textplatzhalter 16">
            <a:extLst>
              <a:ext uri="{FF2B5EF4-FFF2-40B4-BE49-F238E27FC236}">
                <a16:creationId xmlns:a16="http://schemas.microsoft.com/office/drawing/2014/main" id="{8E918D4A-B565-4436-B81D-19DAEA07F1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60078" y="4429980"/>
            <a:ext cx="3975204" cy="1427041"/>
          </a:xfrm>
          <a:noFill/>
        </p:spPr>
        <p:txBody>
          <a:bodyPr anchor="ctr"/>
          <a:lstStyle>
            <a:lvl1pPr marL="0" algn="ctr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bg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  <p:sp>
        <p:nvSpPr>
          <p:cNvPr id="23" name="Textplatzhalter 16">
            <a:extLst>
              <a:ext uri="{FF2B5EF4-FFF2-40B4-BE49-F238E27FC236}">
                <a16:creationId xmlns:a16="http://schemas.microsoft.com/office/drawing/2014/main" id="{155B6976-93EB-4DE9-BA55-A27EB5FFC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55438" y="4429980"/>
            <a:ext cx="3975204" cy="1427041"/>
          </a:xfrm>
          <a:noFill/>
        </p:spPr>
        <p:txBody>
          <a:bodyPr anchor="ctr"/>
          <a:lstStyle>
            <a:lvl1pPr marL="0" algn="ctr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4800" b="1" cap="all" baseline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599002" algn="l"/>
              </a:tabLst>
              <a:defRPr sz="12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6pPr>
            <a:lvl7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7pPr>
            <a:lvl8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8pPr>
            <a:lvl9pPr marL="0" indent="0">
              <a:spcBef>
                <a:spcPts val="0"/>
              </a:spcBef>
              <a:buFontTx/>
              <a:buNone/>
              <a:tabLst>
                <a:tab pos="599002" algn="l"/>
              </a:tabLst>
              <a:defRPr/>
            </a:lvl9pPr>
          </a:lstStyle>
          <a:p>
            <a:r>
              <a:rPr lang="de-DE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41779161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kurze Agenda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>
            <a:extLst>
              <a:ext uri="{FF2B5EF4-FFF2-40B4-BE49-F238E27FC236}">
                <a16:creationId xmlns:a16="http://schemas.microsoft.com/office/drawing/2014/main" id="{C8806BA8-FA42-446D-A2DE-20D26668E129}"/>
              </a:ext>
            </a:extLst>
          </p:cNvPr>
          <p:cNvSpPr/>
          <p:nvPr userDrawn="1"/>
        </p:nvSpPr>
        <p:spPr>
          <a:xfrm>
            <a:off x="6095999" y="0"/>
            <a:ext cx="6096000" cy="685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0BABB508-1F9A-4ED4-A2F4-0F0370AD8300}"/>
              </a:ext>
            </a:extLst>
          </p:cNvPr>
          <p:cNvSpPr>
            <a:spLocks noChangeAspect="1"/>
          </p:cNvSpPr>
          <p:nvPr userDrawn="1"/>
        </p:nvSpPr>
        <p:spPr>
          <a:xfrm>
            <a:off x="771517" y="3263643"/>
            <a:ext cx="1943108" cy="1944000"/>
          </a:xfrm>
          <a:custGeom>
            <a:avLst/>
            <a:gdLst/>
            <a:ahLst/>
            <a:cxnLst/>
            <a:rect l="l" t="t" r="r" b="b"/>
            <a:pathLst>
              <a:path w="6628130" h="6601459">
                <a:moveTo>
                  <a:pt x="6628070" y="0"/>
                </a:moveTo>
                <a:lnTo>
                  <a:pt x="0" y="0"/>
                </a:lnTo>
                <a:lnTo>
                  <a:pt x="0" y="6601181"/>
                </a:lnTo>
                <a:lnTo>
                  <a:pt x="6628070" y="6601181"/>
                </a:lnTo>
                <a:lnTo>
                  <a:pt x="6628070" y="0"/>
                </a:lnTo>
                <a:close/>
              </a:path>
            </a:pathLst>
          </a:custGeom>
          <a:solidFill>
            <a:srgbClr val="CF0027"/>
          </a:solidFill>
          <a:ln>
            <a:solidFill>
              <a:schemeClr val="tx2"/>
            </a:solidFill>
          </a:ln>
        </p:spPr>
        <p:txBody>
          <a:bodyPr wrap="square" lIns="0" tIns="0" rIns="0" bIns="0" rtlCol="0"/>
          <a:lstStyle/>
          <a:p>
            <a:endParaRPr sz="1351" dirty="0"/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C41188AE-038A-4297-A4AE-821DB316A7E2}"/>
              </a:ext>
            </a:extLst>
          </p:cNvPr>
          <p:cNvSpPr txBox="1"/>
          <p:nvPr userDrawn="1"/>
        </p:nvSpPr>
        <p:spPr>
          <a:xfrm>
            <a:off x="762000" y="754557"/>
            <a:ext cx="5334000" cy="4120488"/>
          </a:xfrm>
          <a:prstGeom prst="rect">
            <a:avLst/>
          </a:prstGeom>
        </p:spPr>
        <p:txBody>
          <a:bodyPr vert="horz" wrap="square" lIns="0" tIns="13971" rIns="0" bIns="0" rtlCol="0">
            <a:spAutoFit/>
          </a:bodyPr>
          <a:lstStyle/>
          <a:p>
            <a:pPr marL="12700">
              <a:spcBef>
                <a:spcPts val="111"/>
              </a:spcBef>
            </a:pPr>
            <a:r>
              <a:rPr lang="de-DE" sz="8000" b="1" spc="300" dirty="0">
                <a:cs typeface="Arial Black" panose="020B0604020202020204" pitchFamily="34" charset="0"/>
              </a:rPr>
              <a:t>WAS</a:t>
            </a:r>
          </a:p>
          <a:p>
            <a:pPr marL="12700">
              <a:spcBef>
                <a:spcPts val="111"/>
              </a:spcBef>
            </a:pPr>
            <a:r>
              <a:rPr lang="de-DE" sz="8000" b="1" spc="300" dirty="0">
                <a:cs typeface="Arial Black" panose="020B0604020202020204" pitchFamily="34" charset="0"/>
              </a:rPr>
              <a:t>KOMMT</a:t>
            </a:r>
          </a:p>
          <a:p>
            <a:pPr marL="12700">
              <a:lnSpc>
                <a:spcPct val="150000"/>
              </a:lnSpc>
              <a:spcBef>
                <a:spcPts val="111"/>
              </a:spcBef>
            </a:pPr>
            <a:r>
              <a:rPr lang="de-DE" sz="8000" b="1" spc="300" dirty="0">
                <a:cs typeface="Arial Black" panose="020B0604020202020204" pitchFamily="34" charset="0"/>
              </a:rPr>
              <a:t> JETZT?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D91CC83-99C4-41A2-AB8C-F2FCC6E6CE14}"/>
              </a:ext>
            </a:extLst>
          </p:cNvPr>
          <p:cNvSpPr txBox="1"/>
          <p:nvPr userDrawn="1"/>
        </p:nvSpPr>
        <p:spPr>
          <a:xfrm>
            <a:off x="3105600" y="3208805"/>
            <a:ext cx="194310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2400" b="1" cap="all" baseline="0" dirty="0"/>
              <a:t>Eigentlich</a:t>
            </a:r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EBA1DD31-CD81-40B0-BE9E-98FBC944EF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1130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lange Agenda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>
            <a:extLst>
              <a:ext uri="{FF2B5EF4-FFF2-40B4-BE49-F238E27FC236}">
                <a16:creationId xmlns:a16="http://schemas.microsoft.com/office/drawing/2014/main" id="{C8806BA8-FA42-446D-A2DE-20D26668E129}"/>
              </a:ext>
            </a:extLst>
          </p:cNvPr>
          <p:cNvSpPr/>
          <p:nvPr userDrawn="1"/>
        </p:nvSpPr>
        <p:spPr>
          <a:xfrm>
            <a:off x="4128655" y="0"/>
            <a:ext cx="8063344" cy="685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0BABB508-1F9A-4ED4-A2F4-0F0370AD8300}"/>
              </a:ext>
            </a:extLst>
          </p:cNvPr>
          <p:cNvSpPr>
            <a:spLocks noChangeAspect="1"/>
          </p:cNvSpPr>
          <p:nvPr userDrawn="1"/>
        </p:nvSpPr>
        <p:spPr>
          <a:xfrm>
            <a:off x="771518" y="3037862"/>
            <a:ext cx="1295419" cy="1296014"/>
          </a:xfrm>
          <a:custGeom>
            <a:avLst/>
            <a:gdLst/>
            <a:ahLst/>
            <a:cxnLst/>
            <a:rect l="l" t="t" r="r" b="b"/>
            <a:pathLst>
              <a:path w="6628130" h="6601459">
                <a:moveTo>
                  <a:pt x="6628070" y="0"/>
                </a:moveTo>
                <a:lnTo>
                  <a:pt x="0" y="0"/>
                </a:lnTo>
                <a:lnTo>
                  <a:pt x="0" y="6601181"/>
                </a:lnTo>
                <a:lnTo>
                  <a:pt x="6628070" y="6601181"/>
                </a:lnTo>
                <a:lnTo>
                  <a:pt x="6628070" y="0"/>
                </a:lnTo>
                <a:close/>
              </a:path>
            </a:pathLst>
          </a:custGeom>
          <a:solidFill>
            <a:srgbClr val="CF0027"/>
          </a:solidFill>
          <a:ln>
            <a:solidFill>
              <a:schemeClr val="tx2"/>
            </a:solidFill>
          </a:ln>
        </p:spPr>
        <p:txBody>
          <a:bodyPr wrap="square" lIns="0" tIns="0" rIns="0" bIns="0" rtlCol="0"/>
          <a:lstStyle/>
          <a:p>
            <a:endParaRPr sz="1351" dirty="0"/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C41188AE-038A-4297-A4AE-821DB316A7E2}"/>
              </a:ext>
            </a:extLst>
          </p:cNvPr>
          <p:cNvSpPr txBox="1"/>
          <p:nvPr userDrawn="1"/>
        </p:nvSpPr>
        <p:spPr>
          <a:xfrm>
            <a:off x="762000" y="1294886"/>
            <a:ext cx="3366655" cy="2852320"/>
          </a:xfrm>
          <a:prstGeom prst="rect">
            <a:avLst/>
          </a:prstGeom>
        </p:spPr>
        <p:txBody>
          <a:bodyPr vert="horz" wrap="square" lIns="0" tIns="13971" rIns="0" bIns="0" rtlCol="0">
            <a:spAutoFit/>
          </a:bodyPr>
          <a:lstStyle/>
          <a:p>
            <a:pPr marL="12700">
              <a:spcBef>
                <a:spcPts val="111"/>
              </a:spcBef>
            </a:pPr>
            <a:r>
              <a:rPr lang="de-DE" sz="4800" b="1" spc="300" dirty="0">
                <a:cs typeface="Arial Black" panose="020B0604020202020204" pitchFamily="34" charset="0"/>
              </a:rPr>
              <a:t>WAS</a:t>
            </a:r>
          </a:p>
          <a:p>
            <a:pPr marL="12700">
              <a:spcBef>
                <a:spcPts val="111"/>
              </a:spcBef>
            </a:pPr>
            <a:r>
              <a:rPr lang="de-DE" sz="4800" b="1" spc="300" dirty="0">
                <a:cs typeface="Arial Black" panose="020B0604020202020204" pitchFamily="34" charset="0"/>
              </a:rPr>
              <a:t>KOMMT</a:t>
            </a:r>
          </a:p>
          <a:p>
            <a:pPr marL="12700">
              <a:lnSpc>
                <a:spcPct val="150000"/>
              </a:lnSpc>
              <a:spcBef>
                <a:spcPts val="111"/>
              </a:spcBef>
            </a:pPr>
            <a:r>
              <a:rPr lang="de-DE" sz="6600" b="1" spc="300" dirty="0">
                <a:cs typeface="Arial Black" panose="020B0604020202020204" pitchFamily="34" charset="0"/>
              </a:rPr>
              <a:t> </a:t>
            </a:r>
            <a:r>
              <a:rPr lang="de-DE" sz="4800" b="1" spc="300" dirty="0">
                <a:cs typeface="Arial Black" panose="020B0604020202020204" pitchFamily="34" charset="0"/>
              </a:rPr>
              <a:t>JETZT?</a:t>
            </a:r>
            <a:endParaRPr lang="de-DE" sz="6600" b="1" spc="300" dirty="0">
              <a:cs typeface="Arial Black" panose="020B0604020202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D91CC83-99C4-41A2-AB8C-F2FCC6E6CE14}"/>
              </a:ext>
            </a:extLst>
          </p:cNvPr>
          <p:cNvSpPr txBox="1"/>
          <p:nvPr userDrawn="1"/>
        </p:nvSpPr>
        <p:spPr>
          <a:xfrm>
            <a:off x="2309813" y="3003549"/>
            <a:ext cx="141403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b="1" cap="all" baseline="0" dirty="0"/>
              <a:t>Eigentlich</a:t>
            </a:r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EBA1DD31-CD81-40B0-BE9E-98FBC944EF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36242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F4917484-29D0-4980-B13E-0A7DF79983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1577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000" y="1435200"/>
            <a:ext cx="4946309" cy="5035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853DEA5-9637-41DA-88C0-83695E9C68E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64994" y="1435200"/>
            <a:ext cx="4952399" cy="50352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4230D0-F474-4D4C-8A13-B403906D95E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148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000" y="1435200"/>
            <a:ext cx="3292800" cy="50352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853DEA5-9637-41DA-88C0-83695E9C68E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60191" y="1435200"/>
            <a:ext cx="3292800" cy="50352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F9D295-46D0-4DC4-B846-BF2F1645B14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34612" y="1435200"/>
            <a:ext cx="3292800" cy="50352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D1A031B-8F56-4988-A489-7BB8D23CDA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19FC6CE-F873-4A26-8A0C-C47DF11A968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9692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 +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9BCB59C7-0A3C-47DE-91D1-99578ED0DF9D}"/>
              </a:ext>
            </a:extLst>
          </p:cNvPr>
          <p:cNvSpPr/>
          <p:nvPr userDrawn="1"/>
        </p:nvSpPr>
        <p:spPr>
          <a:xfrm>
            <a:off x="0" y="6015600"/>
            <a:ext cx="11422800" cy="4608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000" y="1435199"/>
            <a:ext cx="10656000" cy="4196719"/>
          </a:xfrm>
        </p:spPr>
        <p:txBody>
          <a:bodyPr/>
          <a:lstStyle>
            <a:lvl1pPr>
              <a:lnSpc>
                <a:spcPct val="100000"/>
              </a:lnSpc>
              <a:spcBef>
                <a:spcPts val="800"/>
              </a:spcBef>
              <a:defRPr/>
            </a:lvl1pPr>
            <a:lvl2pPr>
              <a:lnSpc>
                <a:spcPct val="100000"/>
              </a:lnSpc>
              <a:spcBef>
                <a:spcPts val="800"/>
              </a:spcBef>
              <a:defRPr/>
            </a:lvl2pPr>
            <a:lvl3pPr>
              <a:lnSpc>
                <a:spcPct val="100000"/>
              </a:lnSpc>
              <a:spcBef>
                <a:spcPts val="800"/>
              </a:spcBef>
              <a:defRPr/>
            </a:lvl3pPr>
            <a:lvl4pPr>
              <a:lnSpc>
                <a:spcPct val="100000"/>
              </a:lnSpc>
              <a:spcBef>
                <a:spcPts val="800"/>
              </a:spcBef>
              <a:defRPr/>
            </a:lvl4pPr>
            <a:lvl5pPr>
              <a:lnSpc>
                <a:spcPct val="100000"/>
              </a:lnSpc>
              <a:spcBef>
                <a:spcPts val="800"/>
              </a:spcBef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D736DA5A-064C-4725-B847-21EDE68171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6015919"/>
            <a:ext cx="11424000" cy="460800"/>
          </a:xfrm>
          <a:noFill/>
        </p:spPr>
        <p:txBody>
          <a:bodyPr lIns="792000" rIns="180000" anchor="ctr"/>
          <a:lstStyle>
            <a:lvl1pPr marL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1pPr>
            <a:lvl2pPr marL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996D5677-1665-4726-8745-3090AFADBE1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1872543" y="1435371"/>
            <a:ext cx="168000" cy="4981819"/>
          </a:xfrm>
          <a:prstGeom prst="rect">
            <a:avLst/>
          </a:prstGeom>
        </p:spPr>
        <p:txBody>
          <a:bodyPr/>
          <a:lstStyle/>
          <a:p>
            <a:r>
              <a:rPr lang="de-DE"/>
              <a:t>Vertraulich, Streng vertraulich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3A69E66C-CFA3-4397-BD2C-D8CB2EA0647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‹Nr.›</a:t>
            </a:fld>
            <a:r>
              <a:rPr lang="de-DE"/>
              <a:t> |</a:t>
            </a:r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CB4C7F5-0C72-44DA-9CEF-A4305476AE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746" y="6109200"/>
            <a:ext cx="299756" cy="2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261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2.emf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5787A0A2-978C-4C7F-A664-9A7EFC9362A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6"/>
            </p:custDataLst>
            <p:extLst>
              <p:ext uri="{D42A27DB-BD31-4B8C-83A1-F6EECF244321}">
                <p14:modId xmlns:p14="http://schemas.microsoft.com/office/powerpoint/2010/main" val="320737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7" imgW="592" imgH="595" progId="TCLayout.ActiveDocument.1">
                  <p:embed/>
                </p:oleObj>
              </mc:Choice>
              <mc:Fallback>
                <p:oleObj name="think-cell Folie" r:id="rId37" imgW="592" imgH="59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5787A0A2-978C-4C7F-A664-9A7EFC9362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7999" y="344853"/>
            <a:ext cx="9120000" cy="672000"/>
          </a:xfrm>
          <a:prstGeom prst="rect">
            <a:avLst/>
          </a:prstGeom>
          <a:noFill/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noProof="0" dirty="0"/>
              <a:t>Mastertitelformat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7101" y="1435371"/>
            <a:ext cx="10655095" cy="5035028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endParaRPr lang="de-D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70400" y="6475200"/>
            <a:ext cx="168000" cy="382800"/>
          </a:xfrm>
          <a:prstGeom prst="rect">
            <a:avLst/>
          </a:prstGeom>
        </p:spPr>
        <p:txBody>
          <a:bodyPr vert="vert270" wrap="none" lIns="0" tIns="0" rIns="0" bIns="0" rtlCol="0" anchor="ctr"/>
          <a:lstStyle>
            <a:lvl1pPr algn="r">
              <a:defRPr sz="933">
                <a:solidFill>
                  <a:schemeClr val="tx1"/>
                </a:solidFill>
              </a:defRPr>
            </a:lvl1pPr>
          </a:lstStyle>
          <a:p>
            <a:fld id="{2D4267CB-7295-494A-8DBC-885A54EB61C7}" type="slidenum">
              <a:rPr lang="de-DE" smtClean="0"/>
              <a:pPr/>
              <a:t>‹Nr.›</a:t>
            </a:fld>
            <a:r>
              <a:rPr lang="de-DE" dirty="0"/>
              <a:t> |</a:t>
            </a:r>
          </a:p>
        </p:txBody>
      </p:sp>
      <p:cxnSp>
        <p:nvCxnSpPr>
          <p:cNvPr id="9" name="Gerader Verbinder 5">
            <a:extLst>
              <a:ext uri="{FF2B5EF4-FFF2-40B4-BE49-F238E27FC236}">
                <a16:creationId xmlns:a16="http://schemas.microsoft.com/office/drawing/2014/main" id="{DA30C77D-0725-40E8-BDCA-47EF4E3CEC4F}"/>
              </a:ext>
            </a:extLst>
          </p:cNvPr>
          <p:cNvCxnSpPr>
            <a:cxnSpLocks/>
          </p:cNvCxnSpPr>
          <p:nvPr userDrawn="1"/>
        </p:nvCxnSpPr>
        <p:spPr>
          <a:xfrm>
            <a:off x="768000" y="1088853"/>
            <a:ext cx="11424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Grafik 77">
            <a:extLst>
              <a:ext uri="{FF2B5EF4-FFF2-40B4-BE49-F238E27FC236}">
                <a16:creationId xmlns:a16="http://schemas.microsoft.com/office/drawing/2014/main" id="{039FD0AF-ECA9-443C-8631-0F5672D07EFE}"/>
              </a:ext>
            </a:extLst>
          </p:cNvPr>
          <p:cNvPicPr>
            <a:picLocks noChangeAspect="1"/>
          </p:cNvPicPr>
          <p:nvPr userDrawn="1"/>
        </p:nvPicPr>
        <p:blipFill>
          <a:blip r:embed="rId3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51249" y="185649"/>
            <a:ext cx="1761600" cy="18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72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89" r:id="rId2"/>
    <p:sldLayoutId id="2147483690" r:id="rId3"/>
    <p:sldLayoutId id="2147483669" r:id="rId4"/>
    <p:sldLayoutId id="2147483691" r:id="rId5"/>
    <p:sldLayoutId id="2147483662" r:id="rId6"/>
    <p:sldLayoutId id="2147483670" r:id="rId7"/>
    <p:sldLayoutId id="2147483671" r:id="rId8"/>
    <p:sldLayoutId id="2147483672" r:id="rId9"/>
    <p:sldLayoutId id="2147483676" r:id="rId10"/>
    <p:sldLayoutId id="2147483677" r:id="rId11"/>
    <p:sldLayoutId id="2147483688" r:id="rId12"/>
    <p:sldLayoutId id="2147483666" r:id="rId13"/>
    <p:sldLayoutId id="2147483684" r:id="rId14"/>
    <p:sldLayoutId id="2147483663" r:id="rId15"/>
    <p:sldLayoutId id="2147483673" r:id="rId16"/>
    <p:sldLayoutId id="2147483679" r:id="rId17"/>
    <p:sldLayoutId id="2147483695" r:id="rId18"/>
    <p:sldLayoutId id="2147483692" r:id="rId19"/>
    <p:sldLayoutId id="2147483694" r:id="rId20"/>
    <p:sldLayoutId id="2147483698" r:id="rId21"/>
    <p:sldLayoutId id="2147483699" r:id="rId22"/>
    <p:sldLayoutId id="2147483674" r:id="rId23"/>
    <p:sldLayoutId id="2147483675" r:id="rId24"/>
    <p:sldLayoutId id="2147483696" r:id="rId25"/>
    <p:sldLayoutId id="2147483697" r:id="rId26"/>
    <p:sldLayoutId id="2147483703" r:id="rId27"/>
    <p:sldLayoutId id="2147483704" r:id="rId28"/>
    <p:sldLayoutId id="2147483705" r:id="rId29"/>
    <p:sldLayoutId id="2147483701" r:id="rId30"/>
    <p:sldLayoutId id="2147483706" r:id="rId31"/>
    <p:sldLayoutId id="2147483700" r:id="rId32"/>
    <p:sldLayoutId id="2147483683" r:id="rId33"/>
    <p:sldLayoutId id="2147483707" r:id="rId34"/>
  </p:sldLayoutIdLst>
  <p:hf hdr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00000"/>
        </a:lnSpc>
        <a:spcBef>
          <a:spcPts val="600"/>
        </a:spcBef>
        <a:buFontTx/>
        <a:buNone/>
        <a:defRPr sz="14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377" rtl="0" eaLnBrk="1" latinLnBrk="0" hangingPunct="1">
        <a:lnSpc>
          <a:spcPct val="100000"/>
        </a:lnSpc>
        <a:spcBef>
          <a:spcPts val="600"/>
        </a:spcBef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287993" indent="-287993" algn="l" defTabSz="914377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80000"/>
        <a:buFont typeface="Wingdings" panose="05000000000000000000" pitchFamily="2" charset="2"/>
        <a:buChar char="n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34988" indent="-266700" algn="l" defTabSz="914377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Arial Black" panose="020B0A040201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03275" indent="-268288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803275" indent="0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247969" indent="-287993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47969" indent="-287993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247969" indent="-287993" algn="l" defTabSz="914377" rtl="0" eaLnBrk="1" latinLnBrk="0" hangingPunct="1">
        <a:lnSpc>
          <a:spcPct val="100000"/>
        </a:lnSpc>
        <a:spcBef>
          <a:spcPts val="800"/>
        </a:spcBef>
        <a:buClr>
          <a:schemeClr val="tx2"/>
        </a:buClr>
        <a:buFont typeface="Arial" panose="020B0604020202020204" pitchFamily="34" charset="0"/>
        <a:buChar char="─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80" userDrawn="1">
          <p15:clr>
            <a:srgbClr val="F26B43"/>
          </p15:clr>
        </p15:guide>
        <p15:guide id="2" pos="6235" userDrawn="1">
          <p15:clr>
            <a:srgbClr val="F26B43"/>
          </p15:clr>
        </p15:guide>
        <p15:guide id="3" orient="horz" pos="216" userDrawn="1">
          <p15:clr>
            <a:srgbClr val="F26B43"/>
          </p15:clr>
        </p15:guide>
        <p15:guide id="4" pos="480" userDrawn="1">
          <p15:clr>
            <a:srgbClr val="F26B43"/>
          </p15:clr>
        </p15:guide>
        <p15:guide id="5" pos="7200" userDrawn="1">
          <p15:clr>
            <a:srgbClr val="F26B43"/>
          </p15:clr>
        </p15:guide>
        <p15:guide id="6" orient="horz" pos="648" userDrawn="1">
          <p15:clr>
            <a:srgbClr val="F26B43"/>
          </p15:clr>
        </p15:guide>
        <p15:guide id="7" orient="horz" pos="904" userDrawn="1">
          <p15:clr>
            <a:srgbClr val="F26B43"/>
          </p15:clr>
        </p15:guide>
        <p15:guide id="8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0.tiff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3.x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23.png"/><Relationship Id="rId4" Type="http://schemas.openxmlformats.org/officeDocument/2006/relationships/image" Target="../media/image18.tiff"/><Relationship Id="rId9" Type="http://schemas.openxmlformats.org/officeDocument/2006/relationships/image" Target="../media/image2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5" Type="http://schemas.openxmlformats.org/officeDocument/2006/relationships/hyperlink" Target="https://www.springboard.com/blog/software-engineering/coding-skills/" TargetMode="External"/><Relationship Id="rId4" Type="http://schemas.openxmlformats.org/officeDocument/2006/relationships/hyperlink" Target="https://github.com/bettercodepaul/pet-clinic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github.com/en/actions/quickstart" TargetMode="External"/><Relationship Id="rId13" Type="http://schemas.openxmlformats.org/officeDocument/2006/relationships/hyperlink" Target="https://docs.github.com/en/actions/security-guides/automatic-token-authenticationDocker" TargetMode="External"/><Relationship Id="rId18" Type="http://schemas.openxmlformats.org/officeDocument/2006/relationships/hyperlink" Target="https://docs.docker.com/engine/reference/builder/" TargetMode="External"/><Relationship Id="rId3" Type="http://schemas.openxmlformats.org/officeDocument/2006/relationships/hyperlink" Target="https://github.com/bettercodepaul/pet-clinic" TargetMode="External"/><Relationship Id="rId7" Type="http://schemas.openxmlformats.org/officeDocument/2006/relationships/hyperlink" Target="https://github.com/features/actions" TargetMode="External"/><Relationship Id="rId12" Type="http://schemas.openxmlformats.org/officeDocument/2006/relationships/hyperlink" Target="https://docs.github.com/en/authentication/keeping-your-account-and-data-secure/creating-a-personal-access-token" TargetMode="External"/><Relationship Id="rId17" Type="http://schemas.openxmlformats.org/officeDocument/2006/relationships/hyperlink" Target="https://www.docker.com/wp-content/uploads/2022/03/docker-cheat-sheet.pdf" TargetMode="External"/><Relationship Id="rId2" Type="http://schemas.openxmlformats.org/officeDocument/2006/relationships/notesSlide" Target="../notesSlides/notesSlide13.xml"/><Relationship Id="rId16" Type="http://schemas.openxmlformats.org/officeDocument/2006/relationships/hyperlink" Target="https://docs.docker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splunk.com/de_de/data-insider/what-is-ci-cd-pipeline.html" TargetMode="External"/><Relationship Id="rId11" Type="http://schemas.openxmlformats.org/officeDocument/2006/relationships/hyperlink" Target="https://github.com/SonarSource/sonarcloud-github-action" TargetMode="External"/><Relationship Id="rId5" Type="http://schemas.openxmlformats.org/officeDocument/2006/relationships/hyperlink" Target="https://www.jetbrains.com/de-de/teamcity/ci-cd-guide/ci-cd-pipeline" TargetMode="External"/><Relationship Id="rId15" Type="http://schemas.openxmlformats.org/officeDocument/2006/relationships/hyperlink" Target="https://aws.amazon.com/de/docker/" TargetMode="External"/><Relationship Id="rId10" Type="http://schemas.openxmlformats.org/officeDocument/2006/relationships/hyperlink" Target="https://www.sonarqube.org/" TargetMode="External"/><Relationship Id="rId19" Type="http://schemas.openxmlformats.org/officeDocument/2006/relationships/hyperlink" Target="https://github.com/marketplace/actions/build-and-push-docker-images" TargetMode="External"/><Relationship Id="rId4" Type="http://schemas.openxmlformats.org/officeDocument/2006/relationships/hyperlink" Target="https://www.redhat.com/de/topics/devops/what-cicd-pipeline" TargetMode="External"/><Relationship Id="rId9" Type="http://schemas.openxmlformats.org/officeDocument/2006/relationships/hyperlink" Target="https://lo-victoria.com/github-actions-101-creating-your-first-workflow" TargetMode="External"/><Relationship Id="rId14" Type="http://schemas.openxmlformats.org/officeDocument/2006/relationships/hyperlink" Target="https://www.redhat.com/de/topics/containers/what-is-docker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hyperlink" Target="https://blog.devops.dev/devops-lab-1-installing-apach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.m.wikipedia.org/wiki/Datei:Docker_%28container_engine%29_logo.sv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3.png"/><Relationship Id="rId4" Type="http://schemas.openxmlformats.org/officeDocument/2006/relationships/hyperlink" Target="https://lo-victoria.com/github-actions-101-creating-your-first-workflow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hyperlink" Target="https://thiago-marsal.medium.com/github-a-beginners-introduction-00046817208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8698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56C1EDA-7481-DEF8-C0F5-8079D63468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6032" y="3075491"/>
            <a:ext cx="717101" cy="717101"/>
          </a:xfrm>
          <a:prstGeom prst="rect">
            <a:avLst/>
          </a:prstGeom>
        </p:spPr>
      </p:pic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1351B6BF-E1D8-E7E3-EE1E-565DF5FD670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97441727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5" imgW="7772400" imgH="10058400" progId="TCLayout.ActiveDocument.1">
                  <p:embed/>
                </p:oleObj>
              </mc:Choice>
              <mc:Fallback>
                <p:oleObj name="think-cell Folie" r:id="rId5" imgW="7772400" imgH="10058400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1351B6BF-E1D8-E7E3-EE1E-565DF5FD67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D18FB6C9-B938-2648-8A84-C4A29B80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Workflow der Aufgabe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D0CD25-9D6D-43DD-470B-EB735EC8C6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10</a:t>
            </a:fld>
            <a:r>
              <a:rPr lang="de-DE"/>
              <a:t> |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5EBA374-4E8C-38C3-95FE-74425550C3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4834" y="2989042"/>
            <a:ext cx="981734" cy="872020"/>
          </a:xfrm>
          <a:prstGeom prst="rect">
            <a:avLst/>
          </a:prstGeom>
        </p:spPr>
      </p:pic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8FE158D8-B750-297D-F2E7-3A085BF7C1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0912" y="3197662"/>
            <a:ext cx="454786" cy="454786"/>
          </a:xfrm>
          <a:prstGeom prst="rect">
            <a:avLst/>
          </a:prstGeom>
          <a:noFill/>
        </p:spPr>
      </p:pic>
      <p:sp>
        <p:nvSpPr>
          <p:cNvPr id="10" name="Pfeil nach rechts 9">
            <a:extLst>
              <a:ext uri="{FF2B5EF4-FFF2-40B4-BE49-F238E27FC236}">
                <a16:creationId xmlns:a16="http://schemas.microsoft.com/office/drawing/2014/main" id="{D97BDC64-16EF-9EAA-1BC6-A5D1E1ECFCCD}"/>
              </a:ext>
            </a:extLst>
          </p:cNvPr>
          <p:cNvSpPr/>
          <p:nvPr/>
        </p:nvSpPr>
        <p:spPr>
          <a:xfrm>
            <a:off x="1943610" y="3334460"/>
            <a:ext cx="587020" cy="181189"/>
          </a:xfrm>
          <a:prstGeom prst="rightArrow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54000" rIns="72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DEE3B97-227B-2FDA-585F-7EA7C9345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3142" y="3066503"/>
            <a:ext cx="717101" cy="717101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E853C292-79C4-AB6A-6D3D-414A3B7BBE64}"/>
              </a:ext>
            </a:extLst>
          </p:cNvPr>
          <p:cNvSpPr txBox="1"/>
          <p:nvPr/>
        </p:nvSpPr>
        <p:spPr>
          <a:xfrm>
            <a:off x="1910754" y="3783604"/>
            <a:ext cx="611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300"/>
              </a:spcAft>
              <a:buClr>
                <a:schemeClr val="tx2"/>
              </a:buClr>
            </a:pPr>
            <a:r>
              <a:rPr lang="de-DE" sz="1200" dirty="0"/>
              <a:t>PUSH</a:t>
            </a:r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FBE06EE0-927C-2E93-8882-22C590522B17}"/>
              </a:ext>
            </a:extLst>
          </p:cNvPr>
          <p:cNvSpPr/>
          <p:nvPr/>
        </p:nvSpPr>
        <p:spPr>
          <a:xfrm>
            <a:off x="3892755" y="3334458"/>
            <a:ext cx="587020" cy="181189"/>
          </a:xfrm>
          <a:prstGeom prst="rightArrow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54000" rIns="72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Pfeil nach rechts 15">
            <a:extLst>
              <a:ext uri="{FF2B5EF4-FFF2-40B4-BE49-F238E27FC236}">
                <a16:creationId xmlns:a16="http://schemas.microsoft.com/office/drawing/2014/main" id="{B829B3FB-3C7B-133C-FC4D-76648AD1030A}"/>
              </a:ext>
            </a:extLst>
          </p:cNvPr>
          <p:cNvSpPr/>
          <p:nvPr/>
        </p:nvSpPr>
        <p:spPr>
          <a:xfrm>
            <a:off x="7761259" y="3334458"/>
            <a:ext cx="587020" cy="181189"/>
          </a:xfrm>
          <a:prstGeom prst="rightArrow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54000" rIns="72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B752901D-C1B4-1987-FE90-BA5C74D9F2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92757" y="3157154"/>
            <a:ext cx="646101" cy="535791"/>
          </a:xfrm>
          <a:prstGeom prst="rect">
            <a:avLst/>
          </a:prstGeom>
        </p:spPr>
      </p:pic>
      <p:sp>
        <p:nvSpPr>
          <p:cNvPr id="21" name="Pfeil nach rechts 20">
            <a:extLst>
              <a:ext uri="{FF2B5EF4-FFF2-40B4-BE49-F238E27FC236}">
                <a16:creationId xmlns:a16="http://schemas.microsoft.com/office/drawing/2014/main" id="{304074CB-DD42-E3E8-A0E8-420B161551A0}"/>
              </a:ext>
            </a:extLst>
          </p:cNvPr>
          <p:cNvSpPr/>
          <p:nvPr/>
        </p:nvSpPr>
        <p:spPr>
          <a:xfrm>
            <a:off x="9654104" y="3334454"/>
            <a:ext cx="587020" cy="181189"/>
          </a:xfrm>
          <a:prstGeom prst="rightArrow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54000" rIns="72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D96122D4-DEAC-A8C9-D021-7E84F2767F84}"/>
              </a:ext>
            </a:extLst>
          </p:cNvPr>
          <p:cNvSpPr txBox="1"/>
          <p:nvPr/>
        </p:nvSpPr>
        <p:spPr>
          <a:xfrm>
            <a:off x="4792660" y="3783603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300"/>
              </a:spcAft>
              <a:buClr>
                <a:schemeClr val="tx2"/>
              </a:buClr>
            </a:pPr>
            <a:r>
              <a:rPr lang="de-DE" sz="1200" dirty="0"/>
              <a:t>BUILD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E30EF81E-8CD6-2FB4-78CC-808C9BE30B31}"/>
              </a:ext>
            </a:extLst>
          </p:cNvPr>
          <p:cNvSpPr txBox="1"/>
          <p:nvPr/>
        </p:nvSpPr>
        <p:spPr>
          <a:xfrm>
            <a:off x="8477179" y="3783601"/>
            <a:ext cx="1176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300"/>
              </a:spcAft>
              <a:buClr>
                <a:schemeClr val="tx2"/>
              </a:buClr>
            </a:pPr>
            <a:r>
              <a:rPr lang="de-DE" sz="1200" dirty="0"/>
              <a:t>IMAGE BUILD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68F500E-A023-A327-DBEB-458ABFE1952A}"/>
              </a:ext>
            </a:extLst>
          </p:cNvPr>
          <p:cNvSpPr txBox="1"/>
          <p:nvPr/>
        </p:nvSpPr>
        <p:spPr>
          <a:xfrm>
            <a:off x="10199226" y="3783600"/>
            <a:ext cx="17446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300"/>
              </a:spcAft>
              <a:buClr>
                <a:schemeClr val="tx2"/>
              </a:buClr>
            </a:pPr>
            <a:r>
              <a:rPr lang="de-DE" sz="1200" dirty="0"/>
              <a:t>PACKAGE REGISTRY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B1BF9FAD-B2DD-A893-EA6A-B07A653962D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27732" y="3286552"/>
            <a:ext cx="796372" cy="276999"/>
          </a:xfrm>
          <a:prstGeom prst="rect">
            <a:avLst/>
          </a:prstGeom>
        </p:spPr>
      </p:pic>
      <p:sp>
        <p:nvSpPr>
          <p:cNvPr id="32" name="Pfeil nach rechts 31">
            <a:extLst>
              <a:ext uri="{FF2B5EF4-FFF2-40B4-BE49-F238E27FC236}">
                <a16:creationId xmlns:a16="http://schemas.microsoft.com/office/drawing/2014/main" id="{B4B86F8D-1AFF-FBDE-010C-2CA1B417CA0E}"/>
              </a:ext>
            </a:extLst>
          </p:cNvPr>
          <p:cNvSpPr/>
          <p:nvPr/>
        </p:nvSpPr>
        <p:spPr>
          <a:xfrm>
            <a:off x="5802490" y="3334458"/>
            <a:ext cx="587020" cy="181189"/>
          </a:xfrm>
          <a:prstGeom prst="rightArrow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54000" rIns="72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BD403291-664F-C9BB-D16B-6B597F72B54E}"/>
              </a:ext>
            </a:extLst>
          </p:cNvPr>
          <p:cNvSpPr txBox="1"/>
          <p:nvPr/>
        </p:nvSpPr>
        <p:spPr>
          <a:xfrm>
            <a:off x="6762629" y="3783602"/>
            <a:ext cx="5790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300"/>
              </a:spcAft>
              <a:buClr>
                <a:schemeClr val="tx2"/>
              </a:buClr>
            </a:pPr>
            <a:r>
              <a:rPr lang="de-DE" sz="1200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4138861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12" descr="Ein Bild, das Screenshot, Text, Person enthält.&#10;&#10;Automatisch generierte Beschreibung">
            <a:extLst>
              <a:ext uri="{FF2B5EF4-FFF2-40B4-BE49-F238E27FC236}">
                <a16:creationId xmlns:a16="http://schemas.microsoft.com/office/drawing/2014/main" id="{2B49FEDE-2693-1930-F667-DE37A59363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9" r="29439"/>
          <a:stretch/>
        </p:blipFill>
        <p:spPr/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C2A19D-3D49-4694-B1AF-C1CE65E0331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de-DE" b="0" dirty="0">
                <a:solidFill>
                  <a:schemeClr val="tx1"/>
                </a:solidFill>
              </a:rPr>
              <a:t>Wir haben ein Java Projekt vorbereitet: </a:t>
            </a:r>
          </a:p>
          <a:p>
            <a:r>
              <a:rPr lang="de-DE" b="0" i="0" u="none" strike="noStrike" dirty="0">
                <a:solidFill>
                  <a:srgbClr val="9399F5"/>
                </a:solidFill>
                <a:effectLst/>
                <a:latin typeface="Segoe UI" panose="020B0502040204020203" pitchFamily="34" charset="0"/>
                <a:hlinkClick r:id="rId4" tooltip="https://github.com/bettercodepaul/pet-clinic"/>
              </a:rPr>
              <a:t>https://github.com/bettercodepaul/pet-clinic</a:t>
            </a:r>
            <a:endParaRPr lang="de-DE" b="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r>
              <a:rPr lang="de-DE" b="0" dirty="0">
                <a:solidFill>
                  <a:schemeClr val="tx1"/>
                </a:solidFill>
              </a:rPr>
              <a:t>Dort findet ihr eine Spring Applikation mit Vorbereitungen für die Pipeline.</a:t>
            </a:r>
          </a:p>
          <a:p>
            <a:endParaRPr lang="de-DE" b="0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Ziel der Aufgabe:</a:t>
            </a:r>
          </a:p>
          <a:p>
            <a:r>
              <a:rPr lang="de-DE" b="0" dirty="0">
                <a:solidFill>
                  <a:srgbClr val="000000"/>
                </a:solidFill>
              </a:rPr>
              <a:t>Eine CI/CD Pipeline zum bereitgestellten Java Projekt.</a:t>
            </a:r>
          </a:p>
          <a:p>
            <a:r>
              <a:rPr lang="de-DE" b="0" dirty="0">
                <a:solidFill>
                  <a:srgbClr val="000000"/>
                </a:solidFill>
              </a:rPr>
              <a:t>Die Pipeline soll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rgbClr val="000000"/>
                </a:solidFill>
              </a:rPr>
              <a:t>den Code kompilieren,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rgbClr val="000000"/>
                </a:solidFill>
              </a:rPr>
              <a:t>Tests ausführen,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rgbClr val="000000"/>
                </a:solidFill>
              </a:rPr>
              <a:t>ein Docker Image erstellen,</a:t>
            </a:r>
            <a:endParaRPr lang="de-DE" b="0" strike="sngStrike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rgbClr val="000000"/>
                </a:solidFill>
              </a:rPr>
              <a:t>das Docker Image in der GitHub-Package-Registry persistieren</a:t>
            </a:r>
          </a:p>
          <a:p>
            <a:r>
              <a:rPr lang="de-DE" dirty="0"/>
              <a:t>Vorab: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Das Projekt </a:t>
            </a:r>
            <a:r>
              <a:rPr lang="de-DE" b="0" dirty="0" err="1">
                <a:solidFill>
                  <a:schemeClr val="tx1"/>
                </a:solidFill>
              </a:rPr>
              <a:t>forken</a:t>
            </a:r>
            <a:endParaRPr lang="de-DE" b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Einen GitHub-Access-Token anlegen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GitHub-Actions aktivieren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F4F2AD9-B146-4E00-9D75-0E112BE8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D930C6-D256-4E11-BCC3-0AA7693ADF8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11</a:t>
            </a:fld>
            <a:r>
              <a:rPr lang="de-DE" dirty="0"/>
              <a:t> |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C0440845-A45A-F708-7791-5BD0852CE477}"/>
              </a:ext>
            </a:extLst>
          </p:cNvPr>
          <p:cNvSpPr txBox="1"/>
          <p:nvPr/>
        </p:nvSpPr>
        <p:spPr>
          <a:xfrm>
            <a:off x="8060948" y="6558878"/>
            <a:ext cx="40206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 </a:t>
            </a:r>
            <a:r>
              <a:rPr lang="de-DE" sz="800" dirty="0">
                <a:hlinkClick r:id="rId5"/>
              </a:rPr>
              <a:t>https://www.springboard.com/blog/software-engineering/coding-skills/</a:t>
            </a:r>
            <a:r>
              <a:rPr lang="de-DE" sz="800" dirty="0"/>
              <a:t> 29.4.24</a:t>
            </a:r>
          </a:p>
        </p:txBody>
      </p:sp>
    </p:spTree>
    <p:extLst>
      <p:ext uri="{BB962C8B-B14F-4D97-AF65-F5344CB8AC3E}">
        <p14:creationId xmlns:p14="http://schemas.microsoft.com/office/powerpoint/2010/main" val="846926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4F2AD9-B146-4E00-9D75-0E112BE8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 – Schritt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C2A19D-3D49-4694-B1AF-C1CE65E03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Ziel von Schritt 1:</a:t>
            </a:r>
          </a:p>
          <a:p>
            <a:r>
              <a:rPr lang="de-DE" b="0" dirty="0">
                <a:solidFill>
                  <a:schemeClr val="tx1"/>
                </a:solidFill>
              </a:rPr>
              <a:t>Das Docker-Image lokal bauen und in die GitHub-Package-Registry pushen.</a:t>
            </a:r>
          </a:p>
          <a:p>
            <a:r>
              <a:rPr lang="de-DE" dirty="0"/>
              <a:t>Folgendes ist zu tun: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Das Projekt mit </a:t>
            </a:r>
            <a:r>
              <a:rPr lang="de-DE" b="0" dirty="0" err="1">
                <a:solidFill>
                  <a:schemeClr val="tx1"/>
                </a:solidFill>
              </a:rPr>
              <a:t>maven</a:t>
            </a:r>
            <a:r>
              <a:rPr lang="de-DE" b="0" dirty="0">
                <a:solidFill>
                  <a:schemeClr val="tx1"/>
                </a:solidFill>
              </a:rPr>
              <a:t> bauen und verpacken</a:t>
            </a:r>
            <a:endParaRPr lang="de-DE" b="0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Bei Docker einloggen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Das bereitgestellte Dockerfile bauen</a:t>
            </a:r>
          </a:p>
          <a:p>
            <a:pPr marL="573405" lvl="2" indent="-285750">
              <a:buFont typeface="Arial" panose="020B0604020202020204" pitchFamily="34" charset="0"/>
              <a:buChar char="•"/>
            </a:pPr>
            <a:r>
              <a:rPr lang="de-DE" b="1" dirty="0"/>
              <a:t>WICHTIG</a:t>
            </a:r>
            <a:r>
              <a:rPr lang="de-DE" dirty="0"/>
              <a:t> Das Docker-Image muss nach folgendem Schema getaggt werden </a:t>
            </a:r>
            <a:endParaRPr lang="de-DE" dirty="0">
              <a:cs typeface="Arial" panose="020B0604020202020204"/>
            </a:endParaRPr>
          </a:p>
          <a:p>
            <a:pPr marL="573405" lvl="2" indent="-285750">
              <a:buFont typeface="Arial" panose="020B0604020202020204" pitchFamily="34" charset="0"/>
              <a:buChar char="•"/>
            </a:pPr>
            <a:r>
              <a:rPr lang="de-DE" b="1" dirty="0"/>
              <a:t>ghcr.io/&lt;GitHub-Username&gt;/&lt;Image-Name&gt;:</a:t>
            </a:r>
            <a:r>
              <a:rPr lang="de-DE" b="1" dirty="0" err="1"/>
              <a:t>latest</a:t>
            </a:r>
            <a:endParaRPr lang="de-DE" b="1" dirty="0">
              <a:cs typeface="Arial" panose="020B0604020202020204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dirty="0"/>
              <a:t>Das Docker-Image in die </a:t>
            </a:r>
            <a:r>
              <a:rPr lang="de-DE" dirty="0" err="1"/>
              <a:t>Github</a:t>
            </a:r>
            <a:r>
              <a:rPr lang="de-DE" dirty="0"/>
              <a:t>-Package-Registry pushen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lvl="1" algn="ctr"/>
            <a:r>
              <a:rPr lang="de-DE" dirty="0"/>
              <a:t>Bei Fragen gerne Melden. Viel Spaß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endParaRPr lang="de-DE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b="0" dirty="0"/>
          </a:p>
          <a:p>
            <a:endParaRPr lang="de-DE" dirty="0"/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2B49FEDE-2693-1930-F667-DE37A59363A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07" t="33750" r="11874" b="10220"/>
          <a:stretch/>
        </p:blipFill>
        <p:spPr>
          <a:xfrm>
            <a:off x="0" y="0"/>
            <a:ext cx="6084000" cy="6858000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D930C6-D256-4E11-BCC3-0AA7693ADF8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12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3965219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2B49FEDE-2693-1930-F667-DE37A59363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63" t="33774" r="11829" b="10244"/>
          <a:stretch/>
        </p:blipFill>
        <p:spPr>
          <a:xfrm>
            <a:off x="6096000" y="0"/>
            <a:ext cx="6091875" cy="6852292"/>
          </a:xfr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C2A19D-3D49-4694-B1AF-C1CE65E0331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de-DE" dirty="0">
                <a:solidFill>
                  <a:srgbClr val="FF0000"/>
                </a:solidFill>
              </a:rPr>
              <a:t>Ziel von Schritt 2:</a:t>
            </a:r>
          </a:p>
          <a:p>
            <a:r>
              <a:rPr lang="de-DE" b="0" dirty="0">
                <a:solidFill>
                  <a:schemeClr val="tx1"/>
                </a:solidFill>
              </a:rPr>
              <a:t>Das Docker-Image in der Pipeline bauen und in die GitHub-Package-Registry pushen.</a:t>
            </a:r>
          </a:p>
          <a:p>
            <a:r>
              <a:rPr lang="de-DE" dirty="0"/>
              <a:t>Folgendes ist zu tun: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Ein GitHub-Secret mit dem Personal Accesstoken anlegen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chemeClr val="tx1"/>
                </a:solidFill>
              </a:rPr>
              <a:t>Die Pipeline um die Schritte erweitern, welche eben Lokal unternommen wurden</a:t>
            </a:r>
          </a:p>
          <a:p>
            <a:pPr marL="573743" lvl="2" indent="-285750">
              <a:buFont typeface="Arial" panose="020B0604020202020204" pitchFamily="34" charset="0"/>
              <a:buChar char="•"/>
            </a:pPr>
            <a:r>
              <a:rPr lang="de-DE" dirty="0"/>
              <a:t>Die YAML-Datei, welche zu erweitern ist findet ihr unter </a:t>
            </a:r>
          </a:p>
          <a:p>
            <a:pPr lvl="3" indent="0">
              <a:buNone/>
            </a:pPr>
            <a:r>
              <a:rPr lang="de-DE" dirty="0" err="1"/>
              <a:t>pet-clinic</a:t>
            </a:r>
            <a:r>
              <a:rPr lang="de-DE" dirty="0"/>
              <a:t>/.</a:t>
            </a:r>
            <a:r>
              <a:rPr lang="de-DE" dirty="0" err="1"/>
              <a:t>github</a:t>
            </a:r>
            <a:r>
              <a:rPr lang="de-DE" dirty="0"/>
              <a:t>/</a:t>
            </a:r>
            <a:r>
              <a:rPr lang="de-DE" dirty="0" err="1"/>
              <a:t>workflows</a:t>
            </a:r>
            <a:r>
              <a:rPr lang="de-DE" dirty="0"/>
              <a:t>/</a:t>
            </a:r>
            <a:r>
              <a:rPr lang="de-DE" dirty="0" err="1"/>
              <a:t>build.yaml</a:t>
            </a:r>
            <a:endParaRPr lang="de-DE" b="0" dirty="0">
              <a:solidFill>
                <a:schemeClr val="tx1"/>
              </a:solidFill>
            </a:endParaRPr>
          </a:p>
          <a:p>
            <a:pPr lvl="1"/>
            <a:endParaRPr lang="de-DE" b="0" dirty="0"/>
          </a:p>
          <a:p>
            <a:pPr lvl="1"/>
            <a:endParaRPr lang="de-DE" dirty="0"/>
          </a:p>
          <a:p>
            <a:pPr lvl="1"/>
            <a:endParaRPr lang="de-DE" b="0" dirty="0"/>
          </a:p>
          <a:p>
            <a:pPr lvl="1" algn="ctr"/>
            <a:r>
              <a:rPr lang="de-DE" dirty="0"/>
              <a:t>Bei Fragen gerne Melden. Viel Spaß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endParaRPr lang="de-DE" dirty="0"/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F4F2AD9-B146-4E00-9D75-0E112BE8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 – Schritt 2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D930C6-D256-4E11-BCC3-0AA7693ADF8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13</a:t>
            </a:fld>
            <a:r>
              <a:rPr lang="de-DE" dirty="0"/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16264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F84154-A63F-D35A-89D3-595365A7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400" b="0" dirty="0">
                <a:solidFill>
                  <a:srgbClr val="000000"/>
                </a:solidFill>
              </a:rPr>
              <a:t>Links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691185D-BB3F-F05F-490F-37047FCEE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de-DE" sz="1200" b="0" dirty="0">
                <a:solidFill>
                  <a:srgbClr val="000000"/>
                </a:solidFill>
              </a:rPr>
              <a:t>Repo zur Aufgabe: </a:t>
            </a:r>
            <a:r>
              <a:rPr lang="de-DE" sz="1200" b="0" i="0" u="none" strike="noStrike" dirty="0">
                <a:solidFill>
                  <a:srgbClr val="9399F5"/>
                </a:solidFill>
                <a:effectLst/>
                <a:hlinkClick r:id="rId3" tooltip="https://github.com/bettercodepaul/pet-clinic"/>
              </a:rPr>
              <a:t>https://github.com/bettercodepaul/pet-clinic</a:t>
            </a:r>
            <a:endParaRPr lang="de-DE" sz="1200" b="0" i="0" u="none" strike="noStrike" dirty="0">
              <a:solidFill>
                <a:srgbClr val="9399F5"/>
              </a:solidFill>
              <a:effectLst/>
            </a:endParaRP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de-DE" sz="1200" dirty="0"/>
              <a:t>CI/CD</a:t>
            </a: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 err="1"/>
              <a:t>Overview</a:t>
            </a:r>
            <a:r>
              <a:rPr lang="de-DE" dirty="0"/>
              <a:t>: </a:t>
            </a:r>
            <a:r>
              <a:rPr lang="de-DE" dirty="0">
                <a:hlinkClick r:id="rId4"/>
              </a:rPr>
              <a:t>https://www.redhat.com/de/topics/devops/what-cicd-pipeline</a:t>
            </a:r>
            <a:endParaRPr lang="de-DE" dirty="0"/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/>
              <a:t>In-</a:t>
            </a:r>
            <a:r>
              <a:rPr lang="de-DE" dirty="0" err="1"/>
              <a:t>depth</a:t>
            </a:r>
            <a:r>
              <a:rPr lang="de-DE" dirty="0"/>
              <a:t>: </a:t>
            </a:r>
            <a:r>
              <a:rPr lang="de-DE" dirty="0">
                <a:hlinkClick r:id="rId5"/>
              </a:rPr>
              <a:t>https://www.jetbrains.com/de-de/teamcity/ci-cd-guide/ci-cd-pipeline</a:t>
            </a:r>
            <a:r>
              <a:rPr lang="de-DE" dirty="0"/>
              <a:t> / </a:t>
            </a:r>
            <a:r>
              <a:rPr lang="de-DE" dirty="0">
                <a:hlinkClick r:id="rId6"/>
              </a:rPr>
              <a:t>https://www.splunk.com/de_de/data-insider/what-is-ci-cd-pipeline.html</a:t>
            </a:r>
            <a:endParaRPr lang="de-DE" sz="1400" dirty="0"/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de-DE" sz="1200" dirty="0"/>
              <a:t>GitHub Actions</a:t>
            </a: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>
                <a:hlinkClick r:id="rId7"/>
              </a:rPr>
              <a:t>https://github.com/features/actions</a:t>
            </a:r>
            <a:endParaRPr lang="de-DE" dirty="0"/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>
                <a:hlinkClick r:id="rId8"/>
              </a:rPr>
              <a:t>https://docs.github.com/en/actions/quickstart</a:t>
            </a:r>
            <a:endParaRPr lang="de-DE" dirty="0"/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b="0" dirty="0">
                <a:hlinkClick r:id="rId9"/>
              </a:rPr>
              <a:t>https://lo-victoria.com/github-actions-101-creating-your-first-workflow</a:t>
            </a:r>
            <a:endParaRPr lang="de-DE" b="0" dirty="0"/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de-DE" sz="1200" b="0" dirty="0">
                <a:solidFill>
                  <a:srgbClr val="000000"/>
                </a:solidFill>
              </a:rPr>
              <a:t>Sonar</a:t>
            </a: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>
                <a:hlinkClick r:id="rId10"/>
              </a:rPr>
              <a:t>https://www.sonarqube.org</a:t>
            </a:r>
            <a:r>
              <a:rPr lang="de-DE" dirty="0"/>
              <a:t>  </a:t>
            </a:r>
            <a:endParaRPr lang="de-DE" b="0" dirty="0">
              <a:solidFill>
                <a:srgbClr val="000000"/>
              </a:solidFill>
            </a:endParaRP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rgbClr val="000000"/>
                </a:solidFill>
                <a:hlinkClick r:id="rId11"/>
              </a:rPr>
              <a:t>https://github.com/SonarSource/sonarcloud-github-action</a:t>
            </a:r>
            <a:endParaRPr lang="de-DE" b="0" dirty="0">
              <a:solidFill>
                <a:srgbClr val="000000"/>
              </a:solidFill>
            </a:endParaRP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0000"/>
                </a:solidFill>
                <a:hlinkClick r:id="rId12"/>
              </a:rPr>
              <a:t>https://docs.github.com/en/authentication/keeping-your-account-and-data-secure/creating-a-personal-access-token</a:t>
            </a:r>
            <a:endParaRPr lang="de-DE" dirty="0">
              <a:solidFill>
                <a:srgbClr val="000000"/>
              </a:solidFill>
            </a:endParaRP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rgbClr val="000000"/>
                </a:solidFill>
                <a:hlinkClick r:id="rId13"/>
              </a:rPr>
              <a:t>https://docs.github.com/en/actions/security-guides/automatic-token-authentication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A0EC36-9BDF-46A8-2B3E-C1831BA5FC4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de-DE" sz="1200" b="0" dirty="0">
                <a:solidFill>
                  <a:srgbClr val="000000"/>
                </a:solidFill>
              </a:rPr>
              <a:t>Maven: </a:t>
            </a: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rgbClr val="000000"/>
                </a:solidFill>
              </a:rPr>
              <a:t>https://maven.apache.org/guides/index.html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de-DE" sz="1200" b="0" dirty="0">
                <a:solidFill>
                  <a:srgbClr val="000000"/>
                </a:solidFill>
              </a:rPr>
              <a:t>Docker</a:t>
            </a: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>
                <a:hlinkClick r:id="rId14"/>
              </a:rPr>
              <a:t>https://www.redhat.com/de/topics/containers/what-is-docker</a:t>
            </a:r>
            <a:r>
              <a:rPr lang="de-DE" dirty="0"/>
              <a:t> / </a:t>
            </a:r>
            <a:r>
              <a:rPr lang="de-DE" dirty="0">
                <a:hlinkClick r:id="rId15"/>
              </a:rPr>
              <a:t>https://aws.amazon.com/de/docker/</a:t>
            </a:r>
            <a:endParaRPr lang="de-DE" dirty="0"/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>
                <a:hlinkClick r:id="rId16"/>
              </a:rPr>
              <a:t>https://docs.docker.com/</a:t>
            </a:r>
            <a:endParaRPr lang="de-DE" dirty="0"/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>
                <a:hlinkClick r:id="rId17"/>
              </a:rPr>
              <a:t>https://www.docker.com/wp-content/uploads/2022/03/docker-cheat-sheet.pdf</a:t>
            </a:r>
            <a:r>
              <a:rPr lang="de-DE" dirty="0"/>
              <a:t> </a:t>
            </a: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dirty="0">
                <a:hlinkClick r:id="rId18"/>
              </a:rPr>
              <a:t>https://docs.docker.com/engine/reference/builder/</a:t>
            </a:r>
            <a:r>
              <a:rPr lang="de-DE" dirty="0"/>
              <a:t> </a:t>
            </a:r>
            <a:endParaRPr lang="de-DE" b="0" dirty="0">
              <a:solidFill>
                <a:srgbClr val="000000"/>
              </a:solidFill>
            </a:endParaRPr>
          </a:p>
          <a:p>
            <a:pPr marL="459443" lvl="2" indent="-171450">
              <a:buFont typeface="Arial" panose="020B0604020202020204" pitchFamily="34" charset="0"/>
              <a:buChar char="•"/>
            </a:pPr>
            <a:r>
              <a:rPr lang="de-DE" b="0" dirty="0">
                <a:solidFill>
                  <a:srgbClr val="000000"/>
                </a:solidFill>
                <a:hlinkClick r:id="rId19"/>
              </a:rPr>
              <a:t>https://github.com/marketplace/actions/build-and-push-docker-images</a:t>
            </a:r>
            <a:endParaRPr lang="de-DE" b="0" dirty="0">
              <a:solidFill>
                <a:srgbClr val="000000"/>
              </a:solidFill>
            </a:endParaRPr>
          </a:p>
          <a:p>
            <a:pPr marL="171450" lvl="1" indent="-171450">
              <a:buFont typeface="Arial" panose="020B0604020202020204" pitchFamily="34" charset="0"/>
              <a:buChar char="•"/>
            </a:pPr>
            <a:endParaRPr lang="de-DE" b="0" dirty="0">
              <a:solidFill>
                <a:srgbClr val="000000"/>
              </a:solidFill>
            </a:endParaRP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702889-7FC4-84A8-9518-0A045DA5AE3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14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9641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868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9B580A30-6FA9-4352-9430-3173F3ECAC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1909145D-34B0-4FCC-9EBB-8F37FCCD96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noProof="0" dirty="0"/>
              <a:t>Viel Erfolg</a:t>
            </a:r>
          </a:p>
          <a:p>
            <a:pPr lvl="1"/>
            <a:r>
              <a:rPr lang="de-DE" noProof="0" dirty="0"/>
              <a:t>Wenn aus Technik Freundschaft wird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27922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E5841F3-ABB3-448D-984B-2814E18B9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267CB-7295-494A-8DBC-885A54EB61C7}" type="slidenum">
              <a:rPr lang="de-DE" noProof="0" smtClean="0"/>
              <a:pPr/>
              <a:t>2</a:t>
            </a:fld>
            <a:r>
              <a:rPr lang="de-DE" noProof="0"/>
              <a:t> |</a:t>
            </a:r>
            <a:endParaRPr lang="de-DE" noProof="0" dirty="0"/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7054B8E9-70C7-471F-BFA8-59899C5CE19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F689022-1F47-4C81-9E71-6D111063786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Pipelines, Sonar, Maven, Docker, GitHub-Actions /-Secrets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5D04131-D5FC-4EBE-80ED-B44A2F345F6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noProof="0" dirty="0"/>
              <a:t>Einführung in die Tools der </a:t>
            </a:r>
            <a:r>
              <a:rPr lang="de-DE" noProof="0" dirty="0" err="1"/>
              <a:t>aufgabe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69B69B7-2877-AF74-6E79-D7FCDC3D5C0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0A8866F5-C7D5-D2E6-62A6-8C2A08657F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5252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713037F-9C9E-F569-AF16-7480F877F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de-DE" dirty="0"/>
              <a:t>CI/CD-Pipelines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6218B0-6D81-425C-92D2-7E21D7428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DE" dirty="0"/>
              <a:t>Was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Zusammenfassung von automatisierten Prozessen vom Build über Tests bis zum Deployment von Software.</a:t>
            </a:r>
          </a:p>
          <a:p>
            <a:pPr>
              <a:lnSpc>
                <a:spcPct val="90000"/>
              </a:lnSpc>
            </a:pPr>
            <a:r>
              <a:rPr lang="de-DE" dirty="0"/>
              <a:t>Warum</a:t>
            </a:r>
          </a:p>
          <a:p>
            <a:pPr marL="974725" lvl="5" indent="-1714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1400" dirty="0"/>
              <a:t>Fehleranfällige Abläufe automatisieren, </a:t>
            </a:r>
          </a:p>
          <a:p>
            <a:pPr marL="974725" lvl="5" indent="-1714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1400" dirty="0"/>
              <a:t>Reproduzierbarkeit schaffen, </a:t>
            </a:r>
          </a:p>
          <a:p>
            <a:pPr marL="974725" lvl="5" indent="-1714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1400" dirty="0"/>
              <a:t>Auflieferungszyklen und Feedback-Schleifen beschleunigen,</a:t>
            </a:r>
          </a:p>
          <a:p>
            <a:pPr marL="974725" lvl="5" indent="-1714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1400" dirty="0"/>
              <a:t>Aufwände reduzieren</a:t>
            </a:r>
          </a:p>
          <a:p>
            <a:pPr>
              <a:lnSpc>
                <a:spcPct val="90000"/>
              </a:lnSpc>
            </a:pPr>
            <a:r>
              <a:rPr lang="de-DE" dirty="0"/>
              <a:t>Wie</a:t>
            </a:r>
          </a:p>
          <a:p>
            <a:pPr lvl="5">
              <a:lnSpc>
                <a:spcPct val="90000"/>
              </a:lnSpc>
            </a:pPr>
            <a:r>
              <a:rPr lang="de-DE" sz="1400" b="0" dirty="0"/>
              <a:t>Es gibt viele Werkzeuge, u.a.: Jenkins, </a:t>
            </a:r>
            <a:r>
              <a:rPr lang="de-DE" sz="1400" b="0" dirty="0" err="1"/>
              <a:t>Github</a:t>
            </a:r>
            <a:r>
              <a:rPr lang="de-DE" sz="1400" b="0" dirty="0"/>
              <a:t> Actions, </a:t>
            </a:r>
            <a:r>
              <a:rPr lang="de-DE" sz="1400" b="0" dirty="0" err="1"/>
              <a:t>Gitlab</a:t>
            </a:r>
            <a:r>
              <a:rPr lang="de-DE" sz="1400" b="0" dirty="0"/>
              <a:t> CI, Travis CI, </a:t>
            </a:r>
            <a:r>
              <a:rPr lang="de-DE" sz="1400" dirty="0"/>
              <a:t>…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Der Trigger ist typischerweise eine Codeänderung (</a:t>
            </a:r>
            <a:r>
              <a:rPr lang="de-DE" sz="1400" dirty="0" err="1"/>
              <a:t>git</a:t>
            </a:r>
            <a:r>
              <a:rPr lang="de-DE" sz="1400" dirty="0"/>
              <a:t> push), dann folgen werkzeugunabhängig dieselben Phasen: Build, Test, Release, Deploy. </a:t>
            </a:r>
          </a:p>
          <a:p>
            <a:pPr lvl="5">
              <a:lnSpc>
                <a:spcPct val="90000"/>
              </a:lnSpc>
            </a:pPr>
            <a:r>
              <a:rPr lang="de-DE" sz="1400" dirty="0"/>
              <a:t>Für optimale Reproduzierbarkeit werden die Schritte mit Hilfe von (meist Docker-) Containern in immer gleichen Umgebungen ausgeführt. </a:t>
            </a:r>
          </a:p>
          <a:p>
            <a:pPr>
              <a:lnSpc>
                <a:spcPct val="90000"/>
              </a:lnSpc>
            </a:pPr>
            <a:endParaRPr lang="de-DE" dirty="0"/>
          </a:p>
        </p:txBody>
      </p:sp>
      <p:pic>
        <p:nvPicPr>
          <p:cNvPr id="11" name="Bildplatzhalter 10" descr="Ein Bild, das Screenshot, Leiter, Design, Darstellung enthält.&#10;&#10;Automatisch generierte Beschreibung">
            <a:extLst>
              <a:ext uri="{FF2B5EF4-FFF2-40B4-BE49-F238E27FC236}">
                <a16:creationId xmlns:a16="http://schemas.microsoft.com/office/drawing/2014/main" id="{ADA13D7B-42EF-17B2-0392-7264B74C9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noFill/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6E4863-84F8-9F26-500D-65AEE57B096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wrap="none" anchor="ctr">
            <a:normAutofit/>
          </a:bodyPr>
          <a:lstStyle/>
          <a:p>
            <a:pPr>
              <a:spcAft>
                <a:spcPts val="600"/>
              </a:spcAft>
            </a:pPr>
            <a:fld id="{2D4267CB-7295-494A-8DBC-885A54EB61C7}" type="slidenum">
              <a:rPr lang="de-DE" smtClean="0"/>
              <a:pPr>
                <a:spcAft>
                  <a:spcPts val="600"/>
                </a:spcAft>
              </a:pPr>
              <a:t>3</a:t>
            </a:fld>
            <a:r>
              <a:rPr lang="de-DE"/>
              <a:t> |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473D67E-8849-1722-B0B1-255E46FA5F73}"/>
              </a:ext>
            </a:extLst>
          </p:cNvPr>
          <p:cNvSpPr txBox="1"/>
          <p:nvPr/>
        </p:nvSpPr>
        <p:spPr>
          <a:xfrm>
            <a:off x="153600" y="6475200"/>
            <a:ext cx="316785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Quelle: https://www.atlassian.com/de/continuous-delivery 29.4.24</a:t>
            </a:r>
          </a:p>
        </p:txBody>
      </p:sp>
    </p:spTree>
    <p:extLst>
      <p:ext uri="{BB962C8B-B14F-4D97-AF65-F5344CB8AC3E}">
        <p14:creationId xmlns:p14="http://schemas.microsoft.com/office/powerpoint/2010/main" val="27580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Ein Bild, das Text, Screenshot, Grafiken, Schrift enthält.&#10;&#10;Automatisch generierte Beschreibung">
            <a:extLst>
              <a:ext uri="{FF2B5EF4-FFF2-40B4-BE49-F238E27FC236}">
                <a16:creationId xmlns:a16="http://schemas.microsoft.com/office/drawing/2014/main" id="{04B67DE9-2498-D9CA-23DB-22CFD03CA7D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2" t="-36591" r="1289" b="-36591"/>
          <a:stretch/>
        </p:blipFill>
        <p:spPr>
          <a:xfrm>
            <a:off x="6096000" y="0"/>
            <a:ext cx="6096905" cy="6858000"/>
          </a:xfrm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8EF4471-4BBB-AC9A-5E2B-05A8FD15E28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de-DE" dirty="0"/>
              <a:t>Was</a:t>
            </a:r>
          </a:p>
          <a:p>
            <a:pPr lvl="5"/>
            <a:r>
              <a:rPr lang="de-DE" b="0" dirty="0"/>
              <a:t>Statische Codeanalyse zur Bewertung von Qualität und Sicherheit von Quellcode.</a:t>
            </a:r>
            <a:r>
              <a:rPr lang="de-DE" b="0" dirty="0">
                <a:solidFill>
                  <a:schemeClr val="tx1"/>
                </a:solidFill>
              </a:rPr>
              <a:t> </a:t>
            </a:r>
            <a:endParaRPr lang="de-DE" b="0" dirty="0"/>
          </a:p>
          <a:p>
            <a:r>
              <a:rPr lang="de-DE" dirty="0"/>
              <a:t>Warum</a:t>
            </a:r>
          </a:p>
          <a:p>
            <a:pPr lvl="5"/>
            <a:r>
              <a:rPr lang="de-DE" dirty="0"/>
              <a:t>Sicherheits- und Qualitätsprobleme möglichst früh identifizieren, um Sicherheit, Wartbarkeit und Qualität hochzuhalten. Desto früher Fehler gefunden und behoben werden, desto weniger Kosten und Aufwand verursacht dies.</a:t>
            </a:r>
          </a:p>
          <a:p>
            <a:r>
              <a:rPr lang="de-DE" dirty="0"/>
              <a:t>Wie</a:t>
            </a:r>
          </a:p>
          <a:p>
            <a:pPr lvl="5"/>
            <a:r>
              <a:rPr lang="de-DE" b="0" dirty="0"/>
              <a:t>Sonar kann in viele IDEs als Plugin eingebunden werden, um schon während der Entwicklung Rückmeldung zu bekommen.</a:t>
            </a:r>
          </a:p>
          <a:p>
            <a:pPr lvl="5"/>
            <a:r>
              <a:rPr lang="de-DE" dirty="0"/>
              <a:t>Zusätzlich ist es ein wichtiger Schritt in der Pipeline, insbesondere um die Qualität auf dem </a:t>
            </a:r>
            <a:r>
              <a:rPr lang="de-DE" dirty="0" err="1"/>
              <a:t>main</a:t>
            </a:r>
            <a:r>
              <a:rPr lang="de-DE" dirty="0"/>
              <a:t> (</a:t>
            </a:r>
            <a:r>
              <a:rPr lang="de-DE" dirty="0" err="1"/>
              <a:t>master</a:t>
            </a:r>
            <a:r>
              <a:rPr lang="de-DE" dirty="0"/>
              <a:t>) </a:t>
            </a:r>
            <a:r>
              <a:rPr lang="de-DE" dirty="0" err="1"/>
              <a:t>branch</a:t>
            </a:r>
            <a:r>
              <a:rPr lang="de-DE" dirty="0"/>
              <a:t> zu gewährleisten. Hierzu bietet </a:t>
            </a:r>
            <a:r>
              <a:rPr lang="de-DE" dirty="0" err="1"/>
              <a:t>Sonarqube</a:t>
            </a:r>
            <a:r>
              <a:rPr lang="de-DE" dirty="0"/>
              <a:t> eine GitHub Integration: https://docs.sonarqube.org/latest/analysis/github-integration/</a:t>
            </a:r>
            <a:endParaRPr lang="de-DE" b="0" dirty="0">
              <a:solidFill>
                <a:schemeClr val="tx1"/>
              </a:solidFill>
            </a:endParaRPr>
          </a:p>
          <a:p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4597EBD-A2F6-C175-437C-F53132A54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SonarQube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170C99-F3FA-C09C-A03C-D07EA947E3B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4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30C2B6C-B8D3-6298-B47A-08E1E067D619}"/>
              </a:ext>
            </a:extLst>
          </p:cNvPr>
          <p:cNvSpPr txBox="1"/>
          <p:nvPr/>
        </p:nvSpPr>
        <p:spPr>
          <a:xfrm>
            <a:off x="8995499" y="6475200"/>
            <a:ext cx="30861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Quelle: https://docs.sonarsource.com/sonarqube/latest/ 29.4.24</a:t>
            </a:r>
          </a:p>
        </p:txBody>
      </p:sp>
    </p:spTree>
    <p:extLst>
      <p:ext uri="{BB962C8B-B14F-4D97-AF65-F5344CB8AC3E}">
        <p14:creationId xmlns:p14="http://schemas.microsoft.com/office/powerpoint/2010/main" val="1167780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EE2AB82-3CE6-1BF0-70C0-3905AAEA5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Maven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65D05A-2480-7FEC-5676-B849AA54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Was</a:t>
            </a:r>
          </a:p>
          <a:p>
            <a:pPr lvl="5"/>
            <a:r>
              <a:rPr lang="de-DE" b="0" dirty="0"/>
              <a:t>Build Werkzeug und </a:t>
            </a:r>
            <a:r>
              <a:rPr lang="de-DE" b="0" dirty="0" err="1"/>
              <a:t>dependency</a:t>
            </a:r>
            <a:r>
              <a:rPr lang="de-DE" b="0" dirty="0"/>
              <a:t>-management für Java.</a:t>
            </a:r>
          </a:p>
          <a:p>
            <a:pPr lvl="5"/>
            <a:endParaRPr lang="de-DE" b="0" dirty="0">
              <a:solidFill>
                <a:schemeClr val="tx1"/>
              </a:solidFill>
            </a:endParaRPr>
          </a:p>
          <a:p>
            <a:r>
              <a:rPr lang="de-DE" dirty="0"/>
              <a:t>Warum</a:t>
            </a:r>
          </a:p>
          <a:p>
            <a:pPr lvl="5"/>
            <a:r>
              <a:rPr lang="de-DE" dirty="0">
                <a:solidFill>
                  <a:srgbClr val="000000"/>
                </a:solidFill>
                <a:ea typeface="+mn-lt"/>
                <a:cs typeface="+mn-lt"/>
              </a:rPr>
              <a:t>Maven automatisiert den gesamten </a:t>
            </a:r>
            <a:r>
              <a:rPr lang="de-DE" dirty="0" err="1">
                <a:solidFill>
                  <a:srgbClr val="000000"/>
                </a:solidFill>
                <a:ea typeface="+mn-lt"/>
                <a:cs typeface="+mn-lt"/>
              </a:rPr>
              <a:t>Build</a:t>
            </a:r>
            <a:r>
              <a:rPr lang="de-DE" dirty="0">
                <a:solidFill>
                  <a:srgbClr val="000000"/>
                </a:solidFill>
                <a:ea typeface="+mn-lt"/>
                <a:cs typeface="+mn-lt"/>
              </a:rPr>
              <a:t>-Prozess, von der Quellcodekompilierung über das Testen bis hin zur Paketierung und Bereitstellung. Dies trägt dazu bei, menschliche Fehler zu minimieren und die Konsistenz sicherzustellen</a:t>
            </a:r>
            <a:endParaRPr lang="de-DE" dirty="0"/>
          </a:p>
          <a:p>
            <a:r>
              <a:rPr lang="de-DE" dirty="0"/>
              <a:t>Wie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Definitionen in pom.xml</a:t>
            </a:r>
          </a:p>
          <a:p>
            <a:pPr lvl="5"/>
            <a:r>
              <a:rPr lang="de-DE" b="1" dirty="0" err="1">
                <a:solidFill>
                  <a:schemeClr val="accent2"/>
                </a:solidFill>
              </a:rPr>
              <a:t>mvn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  <a:r>
              <a:rPr lang="de-DE" b="1" dirty="0" err="1">
                <a:solidFill>
                  <a:schemeClr val="accent2"/>
                </a:solidFill>
              </a:rPr>
              <a:t>validate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</a:p>
          <a:p>
            <a:pPr lvl="5"/>
            <a:r>
              <a:rPr lang="de-DE" dirty="0">
                <a:solidFill>
                  <a:schemeClr val="tx1"/>
                </a:solidFill>
              </a:rPr>
              <a:t>validiert die </a:t>
            </a:r>
            <a:r>
              <a:rPr lang="de-DE" dirty="0" err="1">
                <a:solidFill>
                  <a:schemeClr val="tx1"/>
                </a:solidFill>
              </a:rPr>
              <a:t>korrektheit</a:t>
            </a:r>
            <a:r>
              <a:rPr lang="de-DE" dirty="0">
                <a:solidFill>
                  <a:schemeClr val="tx1"/>
                </a:solidFill>
              </a:rPr>
              <a:t> der Definitionen in der pom.xml</a:t>
            </a:r>
          </a:p>
          <a:p>
            <a:pPr lvl="5"/>
            <a:r>
              <a:rPr lang="de-DE" b="1" dirty="0" err="1">
                <a:solidFill>
                  <a:schemeClr val="accent2"/>
                </a:solidFill>
              </a:rPr>
              <a:t>mvn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  <a:r>
              <a:rPr lang="de-DE" b="1" dirty="0" err="1">
                <a:solidFill>
                  <a:schemeClr val="accent2"/>
                </a:solidFill>
              </a:rPr>
              <a:t>compile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kompiliert den Quellcode </a:t>
            </a:r>
          </a:p>
          <a:p>
            <a:pPr lvl="5"/>
            <a:r>
              <a:rPr lang="de-DE" b="1" dirty="0" err="1">
                <a:solidFill>
                  <a:schemeClr val="accent2"/>
                </a:solidFill>
              </a:rPr>
              <a:t>mvn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  <a:r>
              <a:rPr lang="de-DE" b="1" dirty="0" err="1">
                <a:solidFill>
                  <a:schemeClr val="accent2"/>
                </a:solidFill>
              </a:rPr>
              <a:t>test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testet den kompilierten Code mit einem Test-Framework</a:t>
            </a:r>
          </a:p>
          <a:p>
            <a:pPr lvl="5"/>
            <a:r>
              <a:rPr lang="de-DE" b="1" dirty="0" err="1">
                <a:solidFill>
                  <a:schemeClr val="accent2"/>
                </a:solidFill>
              </a:rPr>
              <a:t>mvn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  <a:r>
              <a:rPr lang="de-DE" b="1" dirty="0" err="1">
                <a:solidFill>
                  <a:schemeClr val="accent2"/>
                </a:solidFill>
              </a:rPr>
              <a:t>package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verpackt den kompilierten Code in ein verteilungsfähiges Format (.</a:t>
            </a:r>
            <a:r>
              <a:rPr lang="de-DE" b="0" dirty="0" err="1">
                <a:solidFill>
                  <a:schemeClr val="tx1"/>
                </a:solidFill>
              </a:rPr>
              <a:t>jar</a:t>
            </a:r>
            <a:r>
              <a:rPr lang="de-DE" b="0" dirty="0">
                <a:solidFill>
                  <a:schemeClr val="tx1"/>
                </a:solidFill>
              </a:rPr>
              <a:t> oder .war Paket)</a:t>
            </a:r>
          </a:p>
          <a:p>
            <a:pPr lvl="5"/>
            <a:endParaRPr lang="de-DE" b="0" dirty="0">
              <a:solidFill>
                <a:schemeClr val="tx1"/>
              </a:solidFill>
            </a:endParaRPr>
          </a:p>
        </p:txBody>
      </p:sp>
      <p:pic>
        <p:nvPicPr>
          <p:cNvPr id="8" name="Bildplatzhalter 7" descr="Ein Bild, das Zeichnung, Kunst enthält.&#10;&#10;Automatisch generierte Beschreibung">
            <a:extLst>
              <a:ext uri="{FF2B5EF4-FFF2-40B4-BE49-F238E27FC236}">
                <a16:creationId xmlns:a16="http://schemas.microsoft.com/office/drawing/2014/main" id="{26021DAA-D853-C6DC-7365-50E6054416A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1299589" y="1714714"/>
            <a:ext cx="3047589" cy="342857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824A5F-64AD-9187-F465-0D7138ECEF8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5</a:t>
            </a:fld>
            <a:r>
              <a:rPr lang="de-DE"/>
              <a:t> |</a:t>
            </a:r>
            <a:endParaRPr lang="de-DE" dirty="0"/>
          </a:p>
        </p:txBody>
      </p:sp>
      <p:graphicFrame>
        <p:nvGraphicFramePr>
          <p:cNvPr id="10" name="Diagramm 9">
            <a:extLst>
              <a:ext uri="{FF2B5EF4-FFF2-40B4-BE49-F238E27FC236}">
                <a16:creationId xmlns:a16="http://schemas.microsoft.com/office/drawing/2014/main" id="{739B5FA3-02FB-36A2-9409-D4085FA37C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9460798"/>
              </p:ext>
            </p:extLst>
          </p:nvPr>
        </p:nvGraphicFramePr>
        <p:xfrm>
          <a:off x="-1142303" y="1017600"/>
          <a:ext cx="7931372" cy="5287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43DD9869-6C5C-FEB7-94F3-E8EFDCBE2B37}"/>
              </a:ext>
            </a:extLst>
          </p:cNvPr>
          <p:cNvSpPr txBox="1"/>
          <p:nvPr/>
        </p:nvSpPr>
        <p:spPr>
          <a:xfrm>
            <a:off x="153600" y="6475200"/>
            <a:ext cx="31181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Quelle: </a:t>
            </a:r>
            <a:r>
              <a:rPr lang="de-DE" sz="800" dirty="0">
                <a:hlinkClick r:id="rId9"/>
              </a:rPr>
              <a:t>https://blog.devops.dev/devops-lab-1-installing-apache</a:t>
            </a:r>
            <a:endParaRPr lang="de-DE" sz="800" dirty="0"/>
          </a:p>
          <a:p>
            <a:r>
              <a:rPr lang="de-DE" sz="800" dirty="0"/>
              <a:t>-maven-and-deploying-a-java-application-8c5061bd9b9929.4.24</a:t>
            </a:r>
          </a:p>
        </p:txBody>
      </p:sp>
    </p:spTree>
    <p:extLst>
      <p:ext uri="{BB962C8B-B14F-4D97-AF65-F5344CB8AC3E}">
        <p14:creationId xmlns:p14="http://schemas.microsoft.com/office/powerpoint/2010/main" val="1400294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0D63B3-3F4D-FEDA-EB7F-6BAFEF2AD838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Was</a:t>
            </a:r>
          </a:p>
          <a:p>
            <a:pPr lvl="5"/>
            <a:r>
              <a:rPr lang="de-DE" dirty="0"/>
              <a:t>Docker ist eine Software zum Erstellen und Ausführen von Containern.</a:t>
            </a:r>
          </a:p>
          <a:p>
            <a:pPr lvl="5"/>
            <a:r>
              <a:rPr lang="de-DE" b="0" dirty="0"/>
              <a:t>Container sind Softwarepakete, die neben dem eigentlichen Programm auch alle erforderlichen Komponenten zur Ausführung enthalten, und beliebig auf verschiedenen Umgebungen und Infrastruktur ausgeführt werden können. </a:t>
            </a:r>
            <a:endParaRPr lang="de-DE" b="0">
              <a:cs typeface="Arial"/>
            </a:endParaRPr>
          </a:p>
          <a:p>
            <a:r>
              <a:rPr lang="de-DE" dirty="0"/>
              <a:t>Warum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Container bieten gegenüber VMs den Vorteil, kein eigenes Betriebssystem zu haben, somit sind sie kleiner und starten schneller. </a:t>
            </a:r>
          </a:p>
          <a:p>
            <a:pPr lvl="5"/>
            <a:r>
              <a:rPr lang="de-DE" dirty="0"/>
              <a:t>Container ermöglichen uns, auf dem Entwicklungs-Computer (oft Windows) die gleiche Umgebung wie auf dem Produktiv-Server (meist Linux) zu haben. Container können zuverlässig überall ausgeführt, und einfach skaliert werden. </a:t>
            </a:r>
            <a:endParaRPr lang="de-DE" b="0" dirty="0">
              <a:solidFill>
                <a:schemeClr val="tx1"/>
              </a:solidFill>
            </a:endParaRPr>
          </a:p>
          <a:p>
            <a:r>
              <a:rPr lang="de-DE" dirty="0"/>
              <a:t>Wie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Dockerfile </a:t>
            </a:r>
            <a:r>
              <a:rPr lang="de-DE" b="0" dirty="0">
                <a:solidFill>
                  <a:schemeClr val="tx1"/>
                </a:solidFill>
                <a:sym typeface="Wingdings" panose="05000000000000000000" pitchFamily="2" charset="2"/>
              </a:rPr>
              <a:t> Image  Container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Im sogenannten Dockerfile definieren wir unser Image, und dieses Image führt der Container aus. </a:t>
            </a:r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E787AD9-12B1-AB76-A62F-343570E97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Docker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079E15-3D0F-15A1-CACC-585D7F9A25A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6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F979273-059D-513C-B287-C67E2FDB4C77}"/>
              </a:ext>
            </a:extLst>
          </p:cNvPr>
          <p:cNvSpPr txBox="1"/>
          <p:nvPr/>
        </p:nvSpPr>
        <p:spPr>
          <a:xfrm>
            <a:off x="7725200" y="6475200"/>
            <a:ext cx="435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Quelle: </a:t>
            </a:r>
            <a:r>
              <a:rPr lang="de-DE" sz="800" dirty="0">
                <a:hlinkClick r:id="rId3"/>
              </a:rPr>
              <a:t>https://de.m.wikipedia.org/wiki/Datei:Docker_%28container_engine%29_logo.svg</a:t>
            </a:r>
            <a:endParaRPr lang="de-DE" sz="800" dirty="0"/>
          </a:p>
          <a:p>
            <a:r>
              <a:rPr lang="de-DE" sz="800" dirty="0"/>
              <a:t>https://jfrog.com/de/devops-tools/article/understanding-and-building-docker-images/ 29.4.24</a:t>
            </a:r>
          </a:p>
        </p:txBody>
      </p:sp>
      <p:pic>
        <p:nvPicPr>
          <p:cNvPr id="13" name="Grafik 12" descr="Ein Bild, das Text, Screenshot, Electric Blue (Farbe), Blau enthält.&#10;&#10;Automatisch generierte Beschreibung">
            <a:extLst>
              <a:ext uri="{FF2B5EF4-FFF2-40B4-BE49-F238E27FC236}">
                <a16:creationId xmlns:a16="http://schemas.microsoft.com/office/drawing/2014/main" id="{21225C33-20B4-9587-4451-01776601C7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497" y="2729182"/>
            <a:ext cx="6144103" cy="1922150"/>
          </a:xfrm>
          <a:prstGeom prst="rect">
            <a:avLst/>
          </a:prstGeom>
        </p:spPr>
      </p:pic>
      <p:graphicFrame>
        <p:nvGraphicFramePr>
          <p:cNvPr id="15" name="Tabelle 14">
            <a:extLst>
              <a:ext uri="{FF2B5EF4-FFF2-40B4-BE49-F238E27FC236}">
                <a16:creationId xmlns:a16="http://schemas.microsoft.com/office/drawing/2014/main" id="{111A68D6-657C-E9C9-F522-C29CA376EE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373375"/>
              </p:ext>
            </p:extLst>
          </p:nvPr>
        </p:nvGraphicFramePr>
        <p:xfrm>
          <a:off x="6096000" y="4390075"/>
          <a:ext cx="5985600" cy="202737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3847931930"/>
                    </a:ext>
                  </a:extLst>
                </a:gridCol>
                <a:gridCol w="5114743">
                  <a:extLst>
                    <a:ext uri="{9D8B030D-6E8A-4147-A177-3AD203B41FA5}">
                      <a16:colId xmlns:a16="http://schemas.microsoft.com/office/drawing/2014/main" val="405647199"/>
                    </a:ext>
                  </a:extLst>
                </a:gridCol>
              </a:tblGrid>
              <a:tr h="201075">
                <a:tc gridSpan="2">
                  <a:txBody>
                    <a:bodyPr/>
                    <a:lstStyle/>
                    <a:p>
                      <a:r>
                        <a:rPr lang="de-DE" sz="1400" b="1" dirty="0">
                          <a:solidFill>
                            <a:schemeClr val="tx2"/>
                          </a:solidFill>
                        </a:rPr>
                        <a:t>Wichtige Kommandos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226510"/>
                  </a:ext>
                </a:extLst>
              </a:tr>
              <a:tr h="334325">
                <a:tc>
                  <a:txBody>
                    <a:bodyPr/>
                    <a:lstStyle/>
                    <a:p>
                      <a:r>
                        <a:rPr lang="de-DE" sz="1000" dirty="0" err="1"/>
                        <a:t>docker</a:t>
                      </a:r>
                      <a:r>
                        <a:rPr lang="de-DE" sz="1000" dirty="0"/>
                        <a:t> </a:t>
                      </a:r>
                      <a:r>
                        <a:rPr lang="de-DE" sz="1000" dirty="0" err="1"/>
                        <a:t>build</a:t>
                      </a:r>
                      <a:r>
                        <a:rPr lang="de-DE" sz="10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/>
                        <a:t>baut ein Docker Image aus einem Dockerfile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9345230"/>
                  </a:ext>
                </a:extLst>
              </a:tr>
              <a:tr h="347062">
                <a:tc>
                  <a:txBody>
                    <a:bodyPr/>
                    <a:lstStyle/>
                    <a:p>
                      <a:r>
                        <a:rPr lang="de-DE" sz="1000" dirty="0" err="1"/>
                        <a:t>docker</a:t>
                      </a:r>
                      <a:r>
                        <a:rPr lang="de-DE" sz="1000" dirty="0"/>
                        <a:t> </a:t>
                      </a:r>
                      <a:r>
                        <a:rPr lang="de-DE" sz="1000" dirty="0" err="1"/>
                        <a:t>login</a:t>
                      </a:r>
                      <a:endParaRPr lang="de-DE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/>
                        <a:t>dient der Anmeldung bei einem Image Repository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652022"/>
                  </a:ext>
                </a:extLst>
              </a:tr>
              <a:tr h="347062">
                <a:tc>
                  <a:txBody>
                    <a:bodyPr/>
                    <a:lstStyle/>
                    <a:p>
                      <a:r>
                        <a:rPr lang="de-DE" sz="1000" dirty="0" err="1"/>
                        <a:t>docker</a:t>
                      </a:r>
                      <a:r>
                        <a:rPr lang="de-DE" sz="1000" dirty="0"/>
                        <a:t> 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/>
                        <a:t>erlaubt es einem Image Tags hinzuzufügen, z.B. die Adresse im </a:t>
                      </a:r>
                      <a:r>
                        <a:rPr lang="de-DE" sz="1000" dirty="0" err="1"/>
                        <a:t>Zielrepository</a:t>
                      </a:r>
                      <a:r>
                        <a:rPr lang="de-DE" sz="10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336604"/>
                  </a:ext>
                </a:extLst>
              </a:tr>
              <a:tr h="347062">
                <a:tc>
                  <a:txBody>
                    <a:bodyPr/>
                    <a:lstStyle/>
                    <a:p>
                      <a:r>
                        <a:rPr lang="de-DE" sz="1000" dirty="0" err="1"/>
                        <a:t>docker</a:t>
                      </a:r>
                      <a:r>
                        <a:rPr lang="de-DE" sz="1000" dirty="0"/>
                        <a:t> push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/>
                        <a:t>lädt ein Image in ein Repository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624016"/>
                  </a:ext>
                </a:extLst>
              </a:tr>
              <a:tr h="347062">
                <a:tc>
                  <a:txBody>
                    <a:bodyPr/>
                    <a:lstStyle/>
                    <a:p>
                      <a:r>
                        <a:rPr lang="de-DE" sz="1000" dirty="0" err="1"/>
                        <a:t>docker</a:t>
                      </a:r>
                      <a:r>
                        <a:rPr lang="de-DE" sz="1000" dirty="0"/>
                        <a:t> </a:t>
                      </a:r>
                      <a:r>
                        <a:rPr lang="de-DE" sz="1000" dirty="0" err="1"/>
                        <a:t>run</a:t>
                      </a:r>
                      <a:endParaRPr lang="de-DE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/>
                        <a:t>Erzeugt und startet aus einem Image einen Container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641167"/>
                  </a:ext>
                </a:extLst>
              </a:tr>
            </a:tbl>
          </a:graphicData>
        </a:graphic>
      </p:graphicFrame>
      <p:pic>
        <p:nvPicPr>
          <p:cNvPr id="11" name="Bildplatzhalter 10" descr="Ein Bild, das Grafiken, Design, Darstellung, Typografie enthält.&#10;&#10;Automatisch generierte Beschreibung">
            <a:extLst>
              <a:ext uri="{FF2B5EF4-FFF2-40B4-BE49-F238E27FC236}">
                <a16:creationId xmlns:a16="http://schemas.microsoft.com/office/drawing/2014/main" id="{4BBF62DE-840F-10B1-9A07-44A65542173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353" t="-187665" r="-6353" b="-187665"/>
          <a:stretch/>
        </p:blipFill>
        <p:spPr>
          <a:xfrm>
            <a:off x="6045754" y="-1268870"/>
            <a:ext cx="6086091" cy="6844856"/>
          </a:xfrm>
        </p:spPr>
      </p:pic>
    </p:spTree>
    <p:extLst>
      <p:ext uri="{BB962C8B-B14F-4D97-AF65-F5344CB8AC3E}">
        <p14:creationId xmlns:p14="http://schemas.microsoft.com/office/powerpoint/2010/main" val="3792632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73B61B-A4E9-45F1-9AAB-F8E4CCC9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GitHub Actions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C19AAF8-F917-4C1E-A9DC-E4A666CF0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Was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CI/CD Pipelines von GitHub.</a:t>
            </a:r>
          </a:p>
          <a:p>
            <a:r>
              <a:rPr lang="de-DE" dirty="0"/>
              <a:t>Warum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Einfache Integration mit </a:t>
            </a:r>
            <a:r>
              <a:rPr lang="de-DE" b="0" dirty="0" err="1">
                <a:solidFill>
                  <a:schemeClr val="tx1"/>
                </a:solidFill>
              </a:rPr>
              <a:t>Git</a:t>
            </a:r>
            <a:r>
              <a:rPr lang="de-DE" b="0" dirty="0">
                <a:solidFill>
                  <a:schemeClr val="tx1"/>
                </a:solidFill>
              </a:rPr>
              <a:t> als Trigger, schneller Einstieg möglich, moderne Syntax, keine Kosten für open-source </a:t>
            </a:r>
            <a:r>
              <a:rPr lang="de-DE" b="0" dirty="0" err="1">
                <a:solidFill>
                  <a:schemeClr val="tx1"/>
                </a:solidFill>
              </a:rPr>
              <a:t>Repositories</a:t>
            </a:r>
            <a:r>
              <a:rPr lang="de-DE" b="0" dirty="0">
                <a:solidFill>
                  <a:schemeClr val="tx1"/>
                </a:solidFill>
              </a:rPr>
              <a:t>.</a:t>
            </a:r>
          </a:p>
          <a:p>
            <a:pPr lvl="5"/>
            <a:r>
              <a:rPr lang="de-DE" dirty="0"/>
              <a:t>Für die üblichen Aufgaben gibt es modulare Templates.</a:t>
            </a:r>
            <a:endParaRPr lang="de-DE" b="0" dirty="0">
              <a:solidFill>
                <a:schemeClr val="tx1"/>
              </a:solidFill>
            </a:endParaRPr>
          </a:p>
          <a:p>
            <a:r>
              <a:rPr lang="de-DE" dirty="0"/>
              <a:t>Wie</a:t>
            </a:r>
          </a:p>
          <a:p>
            <a:pPr lvl="5"/>
            <a:r>
              <a:rPr lang="de-DE" err="1"/>
              <a:t>Github</a:t>
            </a:r>
            <a:r>
              <a:rPr lang="de-DE" dirty="0"/>
              <a:t> Pipelines werden </a:t>
            </a:r>
            <a:r>
              <a:rPr lang="de-DE"/>
              <a:t>in .yaml</a:t>
            </a:r>
            <a:r>
              <a:rPr lang="de-DE" dirty="0"/>
              <a:t> Datei unter .</a:t>
            </a:r>
            <a:r>
              <a:rPr lang="de-DE" err="1"/>
              <a:t>github</a:t>
            </a:r>
            <a:r>
              <a:rPr lang="de-DE" dirty="0"/>
              <a:t>/</a:t>
            </a:r>
            <a:r>
              <a:rPr lang="de-DE" err="1"/>
              <a:t>workflows</a:t>
            </a:r>
            <a:r>
              <a:rPr lang="de-DE" dirty="0"/>
              <a:t> </a:t>
            </a:r>
            <a:r>
              <a:rPr lang="de-DE" err="1"/>
              <a:t>definert</a:t>
            </a:r>
            <a:r>
              <a:rPr lang="de-DE" dirty="0"/>
              <a:t> </a:t>
            </a:r>
          </a:p>
          <a:p>
            <a:pPr marL="974725" lvl="5" indent="-171450">
              <a:buFont typeface="Arial" panose="020B0604020202020204" pitchFamily="34" charset="0"/>
              <a:buChar char="•"/>
            </a:pPr>
            <a:r>
              <a:rPr lang="de-DE" b="1" dirty="0"/>
              <a:t>Workflows</a:t>
            </a:r>
            <a:r>
              <a:rPr lang="de-DE" dirty="0"/>
              <a:t> werden von Events gestartet und bestehen aus einem oder mehreren Jobs </a:t>
            </a:r>
          </a:p>
          <a:p>
            <a:pPr marL="974725" lvl="5" indent="-171450">
              <a:buFont typeface="Arial" panose="020B0604020202020204" pitchFamily="34" charset="0"/>
              <a:buChar char="•"/>
            </a:pPr>
            <a:r>
              <a:rPr lang="de-DE" b="1" dirty="0"/>
              <a:t>Runner</a:t>
            </a:r>
            <a:r>
              <a:rPr lang="de-DE" dirty="0"/>
              <a:t> führen die Jobs parallel oder nacheinander aus </a:t>
            </a:r>
          </a:p>
          <a:p>
            <a:pPr marL="974725" lvl="5" indent="-171450">
              <a:buFont typeface="Arial" panose="020B0604020202020204" pitchFamily="34" charset="0"/>
              <a:buChar char="•"/>
            </a:pPr>
            <a:r>
              <a:rPr lang="de-DE" b="1" dirty="0"/>
              <a:t>Jobs</a:t>
            </a:r>
            <a:r>
              <a:rPr lang="de-DE" dirty="0"/>
              <a:t> bestehen aus einzelnen </a:t>
            </a:r>
            <a:r>
              <a:rPr lang="de-DE" dirty="0" err="1"/>
              <a:t>Steps</a:t>
            </a:r>
            <a:r>
              <a:rPr lang="de-DE" dirty="0"/>
              <a:t>, die der Reihe nach ausgeführt werden </a:t>
            </a:r>
          </a:p>
          <a:p>
            <a:pPr marL="974725" lvl="5" indent="-171450">
              <a:buFont typeface="Arial" panose="020B0604020202020204" pitchFamily="34" charset="0"/>
              <a:buChar char="•"/>
            </a:pPr>
            <a:r>
              <a:rPr lang="de-DE" b="1" dirty="0" err="1"/>
              <a:t>Steps</a:t>
            </a:r>
            <a:r>
              <a:rPr lang="de-DE" dirty="0"/>
              <a:t> können einzelne Kommandos oder Actions ausführen </a:t>
            </a:r>
          </a:p>
          <a:p>
            <a:pPr marL="974725" lvl="5" indent="-171450">
              <a:buFont typeface="Arial" panose="020B0604020202020204" pitchFamily="34" charset="0"/>
              <a:buChar char="•"/>
            </a:pPr>
            <a:r>
              <a:rPr lang="de-DE" b="1" dirty="0"/>
              <a:t>Actions</a:t>
            </a:r>
            <a:r>
              <a:rPr lang="de-DE" dirty="0"/>
              <a:t> sind portable Bausteine einer Pipeline und können als </a:t>
            </a:r>
            <a:r>
              <a:rPr lang="de-DE" dirty="0" err="1"/>
              <a:t>Steps</a:t>
            </a:r>
            <a:r>
              <a:rPr lang="de-DE" dirty="0"/>
              <a:t> zu einem Job kombiniert werden </a:t>
            </a:r>
            <a:endParaRPr lang="de-DE" b="1" dirty="0"/>
          </a:p>
          <a:p>
            <a:pPr marL="974725" lvl="5" indent="-171450">
              <a:buFont typeface="Arial" panose="020B0604020202020204" pitchFamily="34" charset="0"/>
              <a:buChar char="•"/>
            </a:pPr>
            <a:r>
              <a:rPr lang="de-DE" b="1" dirty="0"/>
              <a:t>Events</a:t>
            </a:r>
            <a:r>
              <a:rPr lang="de-DE" b="0" dirty="0"/>
              <a:t> sind Aktivitäten, die einen Workflow starten, </a:t>
            </a:r>
            <a:r>
              <a:rPr lang="de-DE" b="0" dirty="0" err="1"/>
              <a:t>zB</a:t>
            </a:r>
            <a:r>
              <a:rPr lang="de-DE" b="0" dirty="0"/>
              <a:t>. ein push oder </a:t>
            </a:r>
            <a:r>
              <a:rPr lang="de-DE" b="0" dirty="0" err="1"/>
              <a:t>merge</a:t>
            </a:r>
            <a:r>
              <a:rPr lang="de-DE" b="0" dirty="0"/>
              <a:t> </a:t>
            </a:r>
            <a:r>
              <a:rPr lang="de-DE" b="0" dirty="0" err="1"/>
              <a:t>request</a:t>
            </a:r>
            <a:r>
              <a:rPr lang="de-DE" b="0" dirty="0"/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8867F4-705C-776E-3830-2CD0D4316808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556" t="-45251" r="-20556" b="-45251"/>
          <a:stretch/>
        </p:blipFill>
        <p:spPr bwMode="auto">
          <a:xfrm>
            <a:off x="-152400" y="801343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329EE58-DDAE-4DB7-A84C-FE56DC9240B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7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347E0AB-6AD2-00B2-57C8-4E6233B784FD}"/>
              </a:ext>
            </a:extLst>
          </p:cNvPr>
          <p:cNvSpPr txBox="1"/>
          <p:nvPr/>
        </p:nvSpPr>
        <p:spPr>
          <a:xfrm>
            <a:off x="153600" y="6328046"/>
            <a:ext cx="42755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 https://thiago-marsal.medium.com/github-a-beginners-introduction-00046817208a:</a:t>
            </a:r>
          </a:p>
          <a:p>
            <a:r>
              <a:rPr lang="de-DE" sz="800" dirty="0"/>
              <a:t> </a:t>
            </a:r>
            <a:r>
              <a:rPr lang="de-DE" sz="800" dirty="0">
                <a:hlinkClick r:id="rId4"/>
              </a:rPr>
              <a:t>https://lo-victoria.com/github-actions-101-creating-your-first-workflow</a:t>
            </a:r>
            <a:r>
              <a:rPr lang="de-DE" sz="800" dirty="0"/>
              <a:t> 29.4.24</a:t>
            </a:r>
          </a:p>
        </p:txBody>
      </p:sp>
      <p:pic>
        <p:nvPicPr>
          <p:cNvPr id="6" name="Grafik 5" descr="Ein Bild, das Grafiken, Schrift, Schwarz, Logo enthält.&#10;&#10;Automatisch generierte Beschreibung">
            <a:extLst>
              <a:ext uri="{FF2B5EF4-FFF2-40B4-BE49-F238E27FC236}">
                <a16:creationId xmlns:a16="http://schemas.microsoft.com/office/drawing/2014/main" id="{AD2588FA-5E5B-D363-1EFC-D22967E405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00" y="681600"/>
            <a:ext cx="4441371" cy="164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220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0165DED-FEB6-1A78-EE38-84CC7A51D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GitHub Workflow Beispiel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AD500AB3-AADE-4721-36A2-890032223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200" b="0" dirty="0">
                <a:solidFill>
                  <a:schemeClr val="tx1"/>
                </a:solidFill>
              </a:rPr>
              <a:t>name: Demo Workflow</a:t>
            </a:r>
          </a:p>
          <a:p>
            <a:endParaRPr lang="en-US" sz="1200" b="0" dirty="0">
              <a:solidFill>
                <a:schemeClr val="tx1"/>
              </a:solidFill>
            </a:endParaRPr>
          </a:p>
          <a:p>
            <a:r>
              <a:rPr lang="en-US" sz="1200" b="0" dirty="0">
                <a:solidFill>
                  <a:schemeClr val="tx1"/>
                </a:solidFill>
              </a:rPr>
              <a:t>on: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push: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  branches: [ main ] # run on push on main branch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</a:t>
            </a:r>
            <a:r>
              <a:rPr lang="en-US" sz="1200" b="0" dirty="0" err="1">
                <a:solidFill>
                  <a:schemeClr val="tx1"/>
                </a:solidFill>
              </a:rPr>
              <a:t>pull_request</a:t>
            </a:r>
            <a:r>
              <a:rPr lang="en-US" sz="1200" b="0" dirty="0">
                <a:solidFill>
                  <a:schemeClr val="tx1"/>
                </a:solidFill>
              </a:rPr>
              <a:t>: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  branches: [ main ] # run on pull request on main branch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</a:t>
            </a:r>
            <a:r>
              <a:rPr lang="en-US" sz="1200" b="0" dirty="0" err="1">
                <a:solidFill>
                  <a:schemeClr val="tx1"/>
                </a:solidFill>
              </a:rPr>
              <a:t>workflow_dispatch</a:t>
            </a:r>
            <a:r>
              <a:rPr lang="en-US" sz="1200" b="0" dirty="0">
                <a:solidFill>
                  <a:schemeClr val="tx1"/>
                </a:solidFill>
              </a:rPr>
              <a:t>: # run manually</a:t>
            </a:r>
          </a:p>
          <a:p>
            <a:endParaRPr lang="en-US" sz="1200" b="0" dirty="0">
              <a:solidFill>
                <a:schemeClr val="tx1"/>
              </a:solidFill>
            </a:endParaRPr>
          </a:p>
          <a:p>
            <a:r>
              <a:rPr lang="en-US" sz="1200" b="0" dirty="0">
                <a:solidFill>
                  <a:schemeClr val="tx1"/>
                </a:solidFill>
              </a:rPr>
              <a:t>jobs: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build: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  runs-on: ubuntu-latest # Docker Image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  steps: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    - uses: actions/checkout@v2 # Checkout project into Docker Container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    - name: Display a greeting message</a:t>
            </a:r>
          </a:p>
          <a:p>
            <a:r>
              <a:rPr lang="en-US" sz="1200" b="0" dirty="0">
                <a:solidFill>
                  <a:schemeClr val="tx1"/>
                </a:solidFill>
              </a:rPr>
              <a:t>        run: echo Hello world!</a:t>
            </a:r>
            <a:endParaRPr lang="de-DE" sz="1200" b="0" dirty="0">
              <a:solidFill>
                <a:schemeClr val="tx1"/>
              </a:solidFill>
            </a:endParaRPr>
          </a:p>
          <a:p>
            <a:endParaRPr lang="en-US" sz="1200" b="0" dirty="0">
              <a:solidFill>
                <a:schemeClr val="tx1"/>
              </a:solidFill>
            </a:endParaRPr>
          </a:p>
          <a:p>
            <a:endParaRPr lang="en-US" sz="1200" b="0" dirty="0">
              <a:solidFill>
                <a:schemeClr val="tx1"/>
              </a:solidFill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A88D6C-D77B-7FB7-3071-325B7E8CE3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8</a:t>
            </a:fld>
            <a:r>
              <a:rPr lang="de-DE"/>
              <a:t>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69506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Ein Bild, das Text, Screenshot, Software, Schrift enthält.&#10;&#10;Automatisch generierte Beschreibung">
            <a:extLst>
              <a:ext uri="{FF2B5EF4-FFF2-40B4-BE49-F238E27FC236}">
                <a16:creationId xmlns:a16="http://schemas.microsoft.com/office/drawing/2014/main" id="{BCE594AD-CEA9-2F10-88CD-B11B16EF70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7" t="-69062" r="-34667" b="-69062"/>
          <a:stretch/>
        </p:blipFill>
        <p:spPr>
          <a:xfrm>
            <a:off x="-1028673" y="1504734"/>
            <a:ext cx="6017233" cy="6769387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073B61B-A4E9-45F1-9AAB-F8E4CCC9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GitHub Secrets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C19AAF8-F917-4C1E-A9DC-E4A666CF0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Was</a:t>
            </a:r>
          </a:p>
          <a:p>
            <a:pPr lvl="5"/>
            <a:r>
              <a:rPr lang="de-DE" dirty="0"/>
              <a:t>Verschlüsselte Umgebungsvariablen innerhalb eines GitHub-Repository. </a:t>
            </a:r>
            <a:endParaRPr lang="de-DE" b="0" dirty="0">
              <a:solidFill>
                <a:schemeClr val="tx1"/>
              </a:solidFill>
            </a:endParaRPr>
          </a:p>
          <a:p>
            <a:r>
              <a:rPr lang="de-DE" dirty="0"/>
              <a:t>Warum</a:t>
            </a:r>
          </a:p>
          <a:p>
            <a:pPr lvl="5"/>
            <a:r>
              <a:rPr lang="de-DE" b="0" dirty="0">
                <a:solidFill>
                  <a:schemeClr val="tx1"/>
                </a:solidFill>
              </a:rPr>
              <a:t>Zentraler Ort zu Speicherung von vertraulichen Informationen wie Zugangsdaten oder API-Schlüsseln. Zudem können diese in GitHub-Actions direkt verwendet werden.</a:t>
            </a:r>
          </a:p>
          <a:p>
            <a:r>
              <a:rPr lang="de-DE" dirty="0"/>
              <a:t>Wie</a:t>
            </a:r>
          </a:p>
          <a:p>
            <a:pPr lvl="5"/>
            <a:r>
              <a:rPr lang="de-DE" b="0" dirty="0"/>
              <a:t>Innerhalb des Repos unter </a:t>
            </a:r>
            <a:r>
              <a:rPr lang="de-DE" dirty="0"/>
              <a:t>„Settings“-&gt;“Secrets and variables“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„Actions“ können neue Secrets angelegt werden. </a:t>
            </a:r>
          </a:p>
          <a:p>
            <a:pPr lvl="5"/>
            <a:r>
              <a:rPr lang="de-DE" b="0" dirty="0"/>
              <a:t>Anschließend können diese innerhalb einer GitHub-Action verwendet werden.</a:t>
            </a:r>
          </a:p>
          <a:p>
            <a:pPr lvl="5"/>
            <a:r>
              <a:rPr lang="de-DE" dirty="0"/>
              <a:t>${{ </a:t>
            </a:r>
            <a:r>
              <a:rPr lang="de-DE" dirty="0" err="1"/>
              <a:t>secrets.GITHUB_SECRET_NAME</a:t>
            </a:r>
            <a:r>
              <a:rPr lang="de-DE" dirty="0"/>
              <a:t> }}</a:t>
            </a:r>
          </a:p>
          <a:p>
            <a:pPr lvl="5"/>
            <a:endParaRPr lang="de-DE" b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329EE58-DDAE-4DB7-A84C-FE56DC9240B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D4267CB-7295-494A-8DBC-885A54EB61C7}" type="slidenum">
              <a:rPr lang="de-DE" smtClean="0"/>
              <a:pPr/>
              <a:t>9</a:t>
            </a:fld>
            <a:r>
              <a:rPr lang="de-DE"/>
              <a:t> |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347E0AB-6AD2-00B2-57C8-4E6233B784FD}"/>
              </a:ext>
            </a:extLst>
          </p:cNvPr>
          <p:cNvSpPr txBox="1"/>
          <p:nvPr/>
        </p:nvSpPr>
        <p:spPr>
          <a:xfrm>
            <a:off x="153600" y="6328046"/>
            <a:ext cx="46217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Quelle </a:t>
            </a:r>
            <a:r>
              <a:rPr lang="de-DE" sz="800" dirty="0">
                <a:hlinkClick r:id="rId4"/>
              </a:rPr>
              <a:t>https://thiago-marsal.medium.com/github-a-beginners-introduction-00046817208a</a:t>
            </a:r>
            <a:r>
              <a:rPr lang="de-DE" sz="800" dirty="0"/>
              <a:t>: 29.4.24</a:t>
            </a:r>
          </a:p>
        </p:txBody>
      </p:sp>
      <p:pic>
        <p:nvPicPr>
          <p:cNvPr id="6" name="Grafik 5" descr="Ein Bild, das Grafiken, Schrift, Schwarz, Logo enthält.&#10;&#10;Automatisch generierte Beschreibung">
            <a:extLst>
              <a:ext uri="{FF2B5EF4-FFF2-40B4-BE49-F238E27FC236}">
                <a16:creationId xmlns:a16="http://schemas.microsoft.com/office/drawing/2014/main" id="{AD2588FA-5E5B-D363-1EFC-D22967E405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00" y="681600"/>
            <a:ext cx="4441371" cy="1646268"/>
          </a:xfrm>
          <a:prstGeom prst="rect">
            <a:avLst/>
          </a:prstGeom>
        </p:spPr>
      </p:pic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DADEFD2F-29DD-0D57-F395-A469504596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9" y="2096479"/>
            <a:ext cx="3562371" cy="636561"/>
          </a:xfrm>
          <a:prstGeom prst="rect">
            <a:avLst/>
          </a:prstGeom>
        </p:spPr>
      </p:pic>
      <p:pic>
        <p:nvPicPr>
          <p:cNvPr id="13" name="Grafik 12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33BC426A-8C05-B14F-59FE-F70A10F9BA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134" y="2236369"/>
            <a:ext cx="1630385" cy="1573631"/>
          </a:xfrm>
          <a:prstGeom prst="rect">
            <a:avLst/>
          </a:prstGeom>
        </p:spPr>
      </p:pic>
      <p:sp>
        <p:nvSpPr>
          <p:cNvPr id="14" name="Pfeil: nach rechts 13">
            <a:extLst>
              <a:ext uri="{FF2B5EF4-FFF2-40B4-BE49-F238E27FC236}">
                <a16:creationId xmlns:a16="http://schemas.microsoft.com/office/drawing/2014/main" id="{E0539054-D873-3FE9-AB7D-2461A3F75FEB}"/>
              </a:ext>
            </a:extLst>
          </p:cNvPr>
          <p:cNvSpPr/>
          <p:nvPr/>
        </p:nvSpPr>
        <p:spPr>
          <a:xfrm>
            <a:off x="3805433" y="2327868"/>
            <a:ext cx="406400" cy="33528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/>
          </a:p>
        </p:txBody>
      </p:sp>
      <p:sp>
        <p:nvSpPr>
          <p:cNvPr id="15" name="Pfeil: nach rechts 14">
            <a:extLst>
              <a:ext uri="{FF2B5EF4-FFF2-40B4-BE49-F238E27FC236}">
                <a16:creationId xmlns:a16="http://schemas.microsoft.com/office/drawing/2014/main" id="{41F93285-958C-A2DB-A997-E5A7C350DEB0}"/>
              </a:ext>
            </a:extLst>
          </p:cNvPr>
          <p:cNvSpPr/>
          <p:nvPr/>
        </p:nvSpPr>
        <p:spPr>
          <a:xfrm flipH="1">
            <a:off x="3805433" y="3489757"/>
            <a:ext cx="406400" cy="33528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/>
          </a:p>
        </p:txBody>
      </p:sp>
      <p:pic>
        <p:nvPicPr>
          <p:cNvPr id="17" name="Grafik 16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34256EA8-3303-85D1-8C55-5D941CDCE5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994" y="5030419"/>
            <a:ext cx="4092295" cy="116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6032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CxP 01/2022">
  <a:themeElements>
    <a:clrScheme name="211213_BCxP_Word">
      <a:dk1>
        <a:sysClr val="windowText" lastClr="000000"/>
      </a:dk1>
      <a:lt1>
        <a:srgbClr val="FFFFFF"/>
      </a:lt1>
      <a:dk2>
        <a:srgbClr val="EA0029"/>
      </a:dk2>
      <a:lt2>
        <a:srgbClr val="D3D3D3"/>
      </a:lt2>
      <a:accent1>
        <a:srgbClr val="EA0029"/>
      </a:accent1>
      <a:accent2>
        <a:srgbClr val="AC0020"/>
      </a:accent2>
      <a:accent3>
        <a:srgbClr val="690009"/>
      </a:accent3>
      <a:accent4>
        <a:srgbClr val="A0A0A0"/>
      </a:accent4>
      <a:accent5>
        <a:srgbClr val="767676"/>
      </a:accent5>
      <a:accent6>
        <a:srgbClr val="3D3D3D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400" dirty="0" smtClean="0"/>
        </a:defPPr>
      </a:lstStyle>
    </a:txDef>
  </a:objectDefaults>
  <a:extraClrSchemeLst/>
  <a:custClrLst>
    <a:custClr name="BCxP Fire">
      <a:srgbClr val="EA0029"/>
    </a:custClr>
    <a:custClr name="BCxP Red 1">
      <a:srgbClr val="690009"/>
    </a:custClr>
    <a:custClr name="BCxP Red 2">
      <a:srgbClr val="8D001B"/>
    </a:custClr>
    <a:custClr name="BCxP Red 3">
      <a:srgbClr val="AC0020"/>
    </a:custClr>
    <a:custClr name="BCxP Red 4">
      <a:srgbClr val="CF0027"/>
    </a:custClr>
    <a:custClr name="BCxP Red 5">
      <a:srgbClr val="FD2C54"/>
    </a:custClr>
    <a:custClr name="BCxP Deep Black">
      <a:srgbClr val="000000"/>
    </a:custClr>
    <a:custClr name="BCxP Grey 1">
      <a:srgbClr val="3D3D3D"/>
    </a:custClr>
    <a:custClr name="BCxP Grey 2">
      <a:srgbClr val="767676"/>
    </a:custClr>
    <a:custClr name="BCxP Grey 3">
      <a:srgbClr val="969696"/>
    </a:custClr>
    <a:custClr name="BCxP Grey 4">
      <a:srgbClr val="D3D3D3"/>
    </a:custClr>
    <a:custClr name="BCxP Grey 5">
      <a:srgbClr val="EDEDED"/>
    </a:custClr>
  </a:custClrLst>
  <a:extLst>
    <a:ext uri="{05A4C25C-085E-4340-85A3-A5531E510DB2}">
      <thm15:themeFamily xmlns:thm15="http://schemas.microsoft.com/office/thememl/2012/main" name="BCxP_Folienmaster.pptx" id="{5BD10E8B-4441-4B1F-AC9D-78F391A5A06B}" vid="{484E3C8D-DDFC-40ED-BB48-C5A56A5756C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b1ace50-e4ad-4ae2-9d7d-681839688808" xsi:nil="true"/>
    <lcf76f155ced4ddcb4097134ff3c332f xmlns="d239f5fe-dd49-48ed-88ef-835ebb9d529a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0313653AF4B4247AF4402B0D6D365F6" ma:contentTypeVersion="10" ma:contentTypeDescription="Ein neues Dokument erstellen." ma:contentTypeScope="" ma:versionID="eee766f61a1e26afcb6967f6ff18c181">
  <xsd:schema xmlns:xsd="http://www.w3.org/2001/XMLSchema" xmlns:xs="http://www.w3.org/2001/XMLSchema" xmlns:p="http://schemas.microsoft.com/office/2006/metadata/properties" xmlns:ns2="d239f5fe-dd49-48ed-88ef-835ebb9d529a" xmlns:ns3="eb1ace50-e4ad-4ae2-9d7d-681839688808" targetNamespace="http://schemas.microsoft.com/office/2006/metadata/properties" ma:root="true" ma:fieldsID="5e57c55c74544fdfd139306ab0703c2b" ns2:_="" ns3:_="">
    <xsd:import namespace="d239f5fe-dd49-48ed-88ef-835ebb9d529a"/>
    <xsd:import namespace="eb1ace50-e4ad-4ae2-9d7d-68183968880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39f5fe-dd49-48ed-88ef-835ebb9d52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ildmarkierungen" ma:readOnly="false" ma:fieldId="{5cf76f15-5ced-4ddc-b409-7134ff3c332f}" ma:taxonomyMulti="true" ma:sspId="3682493e-89a7-4849-b825-b171510c7c0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1ace50-e4ad-4ae2-9d7d-681839688808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81a77271-dada-4b83-bc08-dc737accd653}" ma:internalName="TaxCatchAll" ma:showField="CatchAllData" ma:web="eb1ace50-e4ad-4ae2-9d7d-68183968880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65259-0B53-415A-B130-F6151F7E6186}">
  <ds:schemaRefs>
    <ds:schemaRef ds:uri="d239f5fe-dd49-48ed-88ef-835ebb9d529a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terms/"/>
    <ds:schemaRef ds:uri="eb1ace50-e4ad-4ae2-9d7d-681839688808"/>
  </ds:schemaRefs>
</ds:datastoreItem>
</file>

<file path=customXml/itemProps2.xml><?xml version="1.0" encoding="utf-8"?>
<ds:datastoreItem xmlns:ds="http://schemas.openxmlformats.org/officeDocument/2006/customXml" ds:itemID="{267CF51D-1AB7-421C-9685-F6296CD2D9B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FFAB09-1CC4-4876-83E4-781BDF217A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239f5fe-dd49-48ed-88ef-835ebb9d529a"/>
    <ds:schemaRef ds:uri="eb1ace50-e4ad-4ae2-9d7d-6818396888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BCxP_Folienmaster</Template>
  <TotalTime>0</TotalTime>
  <Words>1430</Words>
  <Application>Microsoft Office PowerPoint</Application>
  <PresentationFormat>Breitbild</PresentationFormat>
  <Paragraphs>210</Paragraphs>
  <Slides>16</Slides>
  <Notes>13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7" baseType="lpstr">
      <vt:lpstr>BCxP 01/2022</vt:lpstr>
      <vt:lpstr>PowerPoint-Präsentation</vt:lpstr>
      <vt:lpstr>PowerPoint-Präsentation</vt:lpstr>
      <vt:lpstr>CI/CD-Pipelines</vt:lpstr>
      <vt:lpstr>SonarQube</vt:lpstr>
      <vt:lpstr>Maven</vt:lpstr>
      <vt:lpstr>Docker</vt:lpstr>
      <vt:lpstr>GitHub Actions</vt:lpstr>
      <vt:lpstr>GitHub Workflow Beispiel</vt:lpstr>
      <vt:lpstr>GitHub Secrets</vt:lpstr>
      <vt:lpstr>Workflow der Aufgabe</vt:lpstr>
      <vt:lpstr>Aufgabenstellung</vt:lpstr>
      <vt:lpstr>Aufgabenstellung – Schritt 1</vt:lpstr>
      <vt:lpstr>Aufgabenstellung – Schritt 2</vt:lpstr>
      <vt:lpstr>Links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Vorneweg: eine kleine Nutzungsanleitung (Ergänzungswünsche willkommen)</dc:title>
  <dc:creator>Lukas Hansen</dc:creator>
  <cp:lastModifiedBy>Jonathan Reißig</cp:lastModifiedBy>
  <cp:revision>227</cp:revision>
  <dcterms:created xsi:type="dcterms:W3CDTF">2022-04-11T07:41:52Z</dcterms:created>
  <dcterms:modified xsi:type="dcterms:W3CDTF">2024-12-06T07:05:45Z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0x010100E0313653AF4B4247AF4402B0D6D365F6</vt:lpwstr>
  </property>
  <property fmtid="{D5CDD505-2E9C-101B-9397-08002B2CF9AE}" pid="3" name="MediaServiceImageTags">
    <vt:lpwstr/>
  </property>
</Properties>
</file>

<file path=docProps/thumbnail.jpeg>
</file>